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3"/>
  </p:notesMasterIdLst>
  <p:sldIdLst>
    <p:sldId id="256" r:id="rId2"/>
    <p:sldId id="257" r:id="rId3"/>
    <p:sldId id="258" r:id="rId4"/>
    <p:sldId id="259" r:id="rId5"/>
    <p:sldId id="262" r:id="rId6"/>
    <p:sldId id="263" r:id="rId7"/>
    <p:sldId id="260" r:id="rId8"/>
    <p:sldId id="261" r:id="rId9"/>
    <p:sldId id="264" r:id="rId10"/>
    <p:sldId id="265" r:id="rId11"/>
    <p:sldId id="266" r:id="rId12"/>
    <p:sldId id="267" r:id="rId13"/>
    <p:sldId id="269" r:id="rId14"/>
    <p:sldId id="270" r:id="rId15"/>
    <p:sldId id="268" r:id="rId16"/>
    <p:sldId id="271" r:id="rId17"/>
    <p:sldId id="272" r:id="rId18"/>
    <p:sldId id="273" r:id="rId19"/>
    <p:sldId id="275" r:id="rId20"/>
    <p:sldId id="274" r:id="rId21"/>
    <p:sldId id="276" r:id="rId22"/>
  </p:sldIdLst>
  <p:sldSz cx="9906000" cy="6858000" type="A4"/>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338" y="-15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9F1957-44DB-4258-85E7-23BBF1208602}" type="datetimeFigureOut">
              <a:rPr lang="ru-RU" smtClean="0"/>
              <a:t>20.09.2018</a:t>
            </a:fld>
            <a:endParaRPr lang="ru-RU"/>
          </a:p>
        </p:txBody>
      </p:sp>
      <p:sp>
        <p:nvSpPr>
          <p:cNvPr id="4" name="Образ слайда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CF1B2B-7553-46D7-9029-9672EACA768D}" type="slidenum">
              <a:rPr lang="ru-RU" smtClean="0"/>
              <a:t>‹#›</a:t>
            </a:fld>
            <a:endParaRPr lang="ru-RU"/>
          </a:p>
        </p:txBody>
      </p:sp>
    </p:spTree>
    <p:extLst>
      <p:ext uri="{BB962C8B-B14F-4D97-AF65-F5344CB8AC3E}">
        <p14:creationId xmlns:p14="http://schemas.microsoft.com/office/powerpoint/2010/main" val="3803727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906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70756" y="69758"/>
            <a:ext cx="9764486"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403350" y="3200400"/>
            <a:ext cx="69342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CF637FE-A118-488F-B4A6-5CC3039B0C7D}" type="datetime1">
              <a:rPr lang="ru-RU" smtClean="0"/>
              <a:t>20.09.2018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336EAF48-34A1-465C-A231-389CEB0E8ED0}" type="slidenum">
              <a:rPr lang="ru-RU" smtClean="0"/>
              <a:t>‹#›</a:t>
            </a:fld>
            <a:endParaRPr lang="ru-RU"/>
          </a:p>
        </p:txBody>
      </p:sp>
      <p:sp>
        <p:nvSpPr>
          <p:cNvPr id="7" name="Прямоугольник 6"/>
          <p:cNvSpPr/>
          <p:nvPr/>
        </p:nvSpPr>
        <p:spPr>
          <a:xfrm>
            <a:off x="68177" y="1449306"/>
            <a:ext cx="9773332"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8177" y="1396720"/>
            <a:ext cx="9773332"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8177" y="2976649"/>
            <a:ext cx="9773332"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95300" y="1505933"/>
            <a:ext cx="89154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9119" y="404666"/>
            <a:ext cx="9206044" cy="725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D2455AC-FC2A-4626-A5DE-9E3CB5C9B1EA}" type="datetime1">
              <a:rPr lang="ru-RU" smtClean="0"/>
              <a:t>20.09.2018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6EAF48-34A1-465C-A231-389CEB0E8ED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274644"/>
            <a:ext cx="217932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90600" y="274643"/>
            <a:ext cx="602615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81FCE36-7E24-48F3-A4DC-EE4458108546}" type="datetime1">
              <a:rPr lang="ru-RU" smtClean="0"/>
              <a:t>20.09.2018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6EAF48-34A1-465C-A231-389CEB0E8ED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4558" y="682356"/>
            <a:ext cx="8420100" cy="802431"/>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EE909E0-1C97-4614-9231-25EBDA711F43}" type="datetime1">
              <a:rPr lang="ru-RU" smtClean="0"/>
              <a:t>20.09.2018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6EAF48-34A1-465C-A231-389CEB0E8ED0}" type="slidenum">
              <a:rPr lang="ru-RU" smtClean="0"/>
              <a:t>‹#›</a:t>
            </a:fld>
            <a:endParaRPr lang="ru-RU"/>
          </a:p>
        </p:txBody>
      </p:sp>
      <p:sp>
        <p:nvSpPr>
          <p:cNvPr id="8" name="Объект 7"/>
          <p:cNvSpPr>
            <a:spLocks noGrp="1"/>
          </p:cNvSpPr>
          <p:nvPr>
            <p:ph sz="quarter" idx="1"/>
          </p:nvPr>
        </p:nvSpPr>
        <p:spPr>
          <a:xfrm>
            <a:off x="990600" y="1556792"/>
            <a:ext cx="8420100" cy="4463008"/>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9439" y="188640"/>
            <a:ext cx="9187127"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906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70756" y="69758"/>
            <a:ext cx="9764486"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82506" y="952503"/>
            <a:ext cx="84201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82506" y="2547938"/>
            <a:ext cx="84201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96D5D8C-A35F-4149-933F-0FC32B913ED8}" type="datetime1">
              <a:rPr lang="ru-RU" smtClean="0"/>
              <a:t>20.09.2018</a:t>
            </a:fld>
            <a:endParaRPr lang="ru-RU"/>
          </a:p>
        </p:txBody>
      </p:sp>
      <p:sp>
        <p:nvSpPr>
          <p:cNvPr id="5" name="Нижний колонтитул 4"/>
          <p:cNvSpPr>
            <a:spLocks noGrp="1"/>
          </p:cNvSpPr>
          <p:nvPr>
            <p:ph type="ftr" sz="quarter" idx="11"/>
          </p:nvPr>
        </p:nvSpPr>
        <p:spPr>
          <a:xfrm>
            <a:off x="866775" y="6172200"/>
            <a:ext cx="4333875" cy="457200"/>
          </a:xfrm>
        </p:spPr>
        <p:txBody>
          <a:bodyPr/>
          <a:lstStyle/>
          <a:p>
            <a:endParaRPr lang="ru-RU"/>
          </a:p>
        </p:txBody>
      </p:sp>
      <p:sp>
        <p:nvSpPr>
          <p:cNvPr id="7" name="Прямоугольник 6"/>
          <p:cNvSpPr/>
          <p:nvPr/>
        </p:nvSpPr>
        <p:spPr>
          <a:xfrm flipV="1">
            <a:off x="75198" y="2376830"/>
            <a:ext cx="9764641"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74910" y="2341478"/>
            <a:ext cx="976492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74000" y="2468880"/>
            <a:ext cx="9765839"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58496" y="6208776"/>
            <a:ext cx="495300" cy="457200"/>
          </a:xfrm>
        </p:spPr>
        <p:txBody>
          <a:bodyPr/>
          <a:lstStyle/>
          <a:p>
            <a:fld id="{336EAF48-34A1-465C-A231-389CEB0E8ED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4558" y="682356"/>
            <a:ext cx="8420100" cy="802431"/>
          </a:xfrm>
        </p:spPr>
        <p:txBody>
          <a:bodyPr/>
          <a:lstStyle/>
          <a:p>
            <a:r>
              <a:rPr kumimoji="0" lang="ru-RU" dirty="0" smtClean="0"/>
              <a:t>Образец заголовка</a:t>
            </a:r>
            <a:endParaRPr kumimoji="0" lang="en-US" dirty="0"/>
          </a:p>
        </p:txBody>
      </p:sp>
      <p:sp>
        <p:nvSpPr>
          <p:cNvPr id="5" name="Дата 4"/>
          <p:cNvSpPr>
            <a:spLocks noGrp="1"/>
          </p:cNvSpPr>
          <p:nvPr>
            <p:ph type="dt" sz="half" idx="10"/>
          </p:nvPr>
        </p:nvSpPr>
        <p:spPr/>
        <p:txBody>
          <a:bodyPr/>
          <a:lstStyle/>
          <a:p>
            <a:fld id="{C01FDC68-5FCA-4E13-9DF4-978473322214}" type="datetime1">
              <a:rPr lang="ru-RU" smtClean="0"/>
              <a:t>20.09.2018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36EAF48-34A1-465C-A231-389CEB0E8ED0}" type="slidenum">
              <a:rPr lang="ru-RU" smtClean="0"/>
              <a:t>‹#›</a:t>
            </a:fld>
            <a:endParaRPr lang="ru-RU"/>
          </a:p>
        </p:txBody>
      </p:sp>
      <p:sp>
        <p:nvSpPr>
          <p:cNvPr id="9" name="Объект 8"/>
          <p:cNvSpPr>
            <a:spLocks noGrp="1"/>
          </p:cNvSpPr>
          <p:nvPr>
            <p:ph sz="quarter" idx="1"/>
          </p:nvPr>
        </p:nvSpPr>
        <p:spPr>
          <a:xfrm>
            <a:off x="990600" y="1556792"/>
            <a:ext cx="4061460" cy="4463008"/>
          </a:xfrm>
        </p:spPr>
        <p:txBody>
          <a:bodyPr vert="horz"/>
          <a:lstStyle/>
          <a:p>
            <a:pPr lvl="0" eaLnBrk="1" latinLnBrk="0" hangingPunct="1"/>
            <a:r>
              <a:rPr lang="ru-RU" dirty="0" smtClean="0"/>
              <a:t>Образец текста</a:t>
            </a:r>
          </a:p>
          <a:p>
            <a:pPr lvl="1" eaLnBrk="1" latinLnBrk="0" hangingPunct="1"/>
            <a:r>
              <a:rPr lang="ru-RU" dirty="0" smtClean="0"/>
              <a:t>Второй уровень</a:t>
            </a:r>
          </a:p>
          <a:p>
            <a:pPr lvl="2" eaLnBrk="1" latinLnBrk="0" hangingPunct="1"/>
            <a:r>
              <a:rPr lang="ru-RU" dirty="0" smtClean="0"/>
              <a:t>Третий уровень</a:t>
            </a:r>
          </a:p>
          <a:p>
            <a:pPr lvl="3" eaLnBrk="1" latinLnBrk="0" hangingPunct="1"/>
            <a:r>
              <a:rPr lang="ru-RU" dirty="0" smtClean="0"/>
              <a:t>Четвертый уровень</a:t>
            </a:r>
          </a:p>
          <a:p>
            <a:pPr lvl="4" eaLnBrk="1" latinLnBrk="0" hangingPunct="1"/>
            <a:r>
              <a:rPr lang="ru-RU" dirty="0" smtClean="0"/>
              <a:t>Пятый уровень</a:t>
            </a:r>
            <a:endParaRPr kumimoji="0" lang="en-US" dirty="0"/>
          </a:p>
        </p:txBody>
      </p:sp>
      <p:sp>
        <p:nvSpPr>
          <p:cNvPr id="11" name="Объект 10"/>
          <p:cNvSpPr>
            <a:spLocks noGrp="1"/>
          </p:cNvSpPr>
          <p:nvPr>
            <p:ph sz="quarter" idx="2"/>
          </p:nvPr>
        </p:nvSpPr>
        <p:spPr>
          <a:xfrm>
            <a:off x="5345113" y="1556792"/>
            <a:ext cx="4061460" cy="4463008"/>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9439" y="188640"/>
            <a:ext cx="9187127"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0600" y="273050"/>
            <a:ext cx="84201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90600" y="1447800"/>
            <a:ext cx="404495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5365750" y="1447800"/>
            <a:ext cx="404495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186B39A-B3D4-4DBC-ACDB-8F953B794629}" type="datetime1">
              <a:rPr lang="ru-RU" smtClean="0"/>
              <a:t>20.09.2018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36EAF48-34A1-465C-A231-389CEB0E8ED0}" type="slidenum">
              <a:rPr lang="ru-RU" smtClean="0"/>
              <a:t>‹#›</a:t>
            </a:fld>
            <a:endParaRPr lang="ru-RU"/>
          </a:p>
        </p:txBody>
      </p:sp>
      <p:sp>
        <p:nvSpPr>
          <p:cNvPr id="11" name="Объект 10"/>
          <p:cNvSpPr>
            <a:spLocks noGrp="1"/>
          </p:cNvSpPr>
          <p:nvPr>
            <p:ph sz="half" idx="2"/>
          </p:nvPr>
        </p:nvSpPr>
        <p:spPr>
          <a:xfrm>
            <a:off x="990600" y="2247900"/>
            <a:ext cx="404495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5365750" y="2247900"/>
            <a:ext cx="404495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94E14D4-37EA-4328-A9FB-0B3566F14A58}" type="datetime1">
              <a:rPr lang="ru-RU" smtClean="0"/>
              <a:t>20.09.2018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36EAF48-34A1-465C-A231-389CEB0E8ED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E47507B-D9B9-4876-9810-853B1EB156E8}" type="datetime1">
              <a:rPr lang="ru-RU" smtClean="0"/>
              <a:t>20.09.2018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36EAF48-34A1-465C-A231-389CEB0E8ED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906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9342" y="69755"/>
            <a:ext cx="9764486"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90600" y="273050"/>
            <a:ext cx="84201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90600" y="1600200"/>
            <a:ext cx="206375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96E0BE69-C714-4907-A54E-BA782E1A2672}" type="datetime1">
              <a:rPr lang="ru-RU" smtClean="0"/>
              <a:t>20.09.2018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36EAF48-34A1-465C-A231-389CEB0E8ED0}" type="slidenum">
              <a:rPr lang="ru-RU" smtClean="0"/>
              <a:t>‹#›</a:t>
            </a:fld>
            <a:endParaRPr lang="ru-RU"/>
          </a:p>
        </p:txBody>
      </p:sp>
      <p:sp>
        <p:nvSpPr>
          <p:cNvPr id="11" name="Объект 10"/>
          <p:cNvSpPr>
            <a:spLocks noGrp="1"/>
          </p:cNvSpPr>
          <p:nvPr>
            <p:ph sz="quarter" idx="1"/>
          </p:nvPr>
        </p:nvSpPr>
        <p:spPr>
          <a:xfrm>
            <a:off x="3219450" y="1600200"/>
            <a:ext cx="619125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0600" y="4900550"/>
            <a:ext cx="79248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90600" y="5445825"/>
            <a:ext cx="79248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D718219-CB2D-4DE9-8638-65A34EF4FA7F}" type="datetime1">
              <a:rPr lang="ru-RU" smtClean="0"/>
              <a:t>20.09.2018</a:t>
            </a:fld>
            <a:endParaRPr lang="ru-RU"/>
          </a:p>
        </p:txBody>
      </p:sp>
      <p:sp>
        <p:nvSpPr>
          <p:cNvPr id="6" name="Нижний колонтитул 5"/>
          <p:cNvSpPr>
            <a:spLocks noGrp="1"/>
          </p:cNvSpPr>
          <p:nvPr>
            <p:ph type="ftr" sz="quarter" idx="11"/>
          </p:nvPr>
        </p:nvSpPr>
        <p:spPr>
          <a:xfrm>
            <a:off x="990600" y="6172200"/>
            <a:ext cx="4210050" cy="457200"/>
          </a:xfrm>
        </p:spPr>
        <p:txBody>
          <a:bodyPr/>
          <a:lstStyle/>
          <a:p>
            <a:endParaRPr lang="ru-RU"/>
          </a:p>
        </p:txBody>
      </p:sp>
      <p:sp>
        <p:nvSpPr>
          <p:cNvPr id="7" name="Номер слайда 6"/>
          <p:cNvSpPr>
            <a:spLocks noGrp="1"/>
          </p:cNvSpPr>
          <p:nvPr>
            <p:ph type="sldNum" sz="quarter" idx="12"/>
          </p:nvPr>
        </p:nvSpPr>
        <p:spPr>
          <a:xfrm>
            <a:off x="158496" y="6208776"/>
            <a:ext cx="495300" cy="457200"/>
          </a:xfrm>
        </p:spPr>
        <p:txBody>
          <a:bodyPr/>
          <a:lstStyle/>
          <a:p>
            <a:fld id="{336EAF48-34A1-465C-A231-389CEB0E8ED0}" type="slidenum">
              <a:rPr lang="ru-RU" smtClean="0"/>
              <a:t>‹#›</a:t>
            </a:fld>
            <a:endParaRPr lang="ru-RU"/>
          </a:p>
        </p:txBody>
      </p:sp>
      <p:sp>
        <p:nvSpPr>
          <p:cNvPr id="11" name="Прямоугольник 10"/>
          <p:cNvSpPr/>
          <p:nvPr/>
        </p:nvSpPr>
        <p:spPr>
          <a:xfrm flipV="1">
            <a:off x="73999" y="4683555"/>
            <a:ext cx="975741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74219" y="4650477"/>
            <a:ext cx="975719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74221" y="4773227"/>
            <a:ext cx="9757190"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74002" y="66678"/>
            <a:ext cx="9752029"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906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9342" y="69755"/>
            <a:ext cx="9764486"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90600" y="274638"/>
            <a:ext cx="84201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90600" y="1447800"/>
            <a:ext cx="84201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686550" y="6191250"/>
            <a:ext cx="2682875" cy="476250"/>
          </a:xfrm>
          <a:prstGeom prst="rect">
            <a:avLst/>
          </a:prstGeom>
        </p:spPr>
        <p:txBody>
          <a:bodyPr anchor="ctr" anchorCtr="0"/>
          <a:lstStyle>
            <a:lvl1pPr algn="r" eaLnBrk="1" latinLnBrk="0" hangingPunct="1">
              <a:defRPr kumimoji="0" sz="1400">
                <a:solidFill>
                  <a:schemeClr val="tx2"/>
                </a:solidFill>
              </a:defRPr>
            </a:lvl1pPr>
          </a:lstStyle>
          <a:p>
            <a:fld id="{4DA6B229-DCCD-4AEB-A0A2-E824CF234BFF}" type="datetime1">
              <a:rPr lang="ru-RU" smtClean="0"/>
              <a:t>20.09.2018</a:t>
            </a:fld>
            <a:endParaRPr lang="ru-RU"/>
          </a:p>
        </p:txBody>
      </p:sp>
      <p:sp>
        <p:nvSpPr>
          <p:cNvPr id="3" name="Нижний колонтитул 2"/>
          <p:cNvSpPr>
            <a:spLocks noGrp="1"/>
          </p:cNvSpPr>
          <p:nvPr>
            <p:ph type="ftr" sz="quarter" idx="3"/>
          </p:nvPr>
        </p:nvSpPr>
        <p:spPr>
          <a:xfrm>
            <a:off x="990600" y="6172200"/>
            <a:ext cx="42926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58496" y="6210300"/>
            <a:ext cx="4953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36EAF48-34A1-465C-A231-389CEB0E8ED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03350" y="3200400"/>
            <a:ext cx="6934200" cy="588640"/>
          </a:xfrm>
        </p:spPr>
        <p:txBody>
          <a:bodyPr/>
          <a:lstStyle/>
          <a:p>
            <a:r>
              <a:rPr lang="en-US" dirty="0" smtClean="0"/>
              <a:t>1-mavzu</a:t>
            </a:r>
            <a:endParaRPr lang="ru-RU" dirty="0"/>
          </a:p>
        </p:txBody>
      </p:sp>
      <p:sp>
        <p:nvSpPr>
          <p:cNvPr id="2" name="Заголовок 1"/>
          <p:cNvSpPr>
            <a:spLocks noGrp="1"/>
          </p:cNvSpPr>
          <p:nvPr>
            <p:ph type="ctrTitle"/>
          </p:nvPr>
        </p:nvSpPr>
        <p:spPr/>
        <p:txBody>
          <a:bodyPr/>
          <a:lstStyle/>
          <a:p>
            <a:r>
              <a:rPr lang="en-US" dirty="0" err="1" smtClean="0"/>
              <a:t>Texnik</a:t>
            </a:r>
            <a:r>
              <a:rPr lang="en-US" dirty="0" smtClean="0"/>
              <a:t> </a:t>
            </a:r>
            <a:r>
              <a:rPr lang="en-US" dirty="0" err="1" smtClean="0"/>
              <a:t>tizimlarda</a:t>
            </a:r>
            <a:r>
              <a:rPr lang="en-US" dirty="0" smtClean="0"/>
              <a:t> </a:t>
            </a:r>
            <a:r>
              <a:rPr lang="en-US" dirty="0" err="1" smtClean="0"/>
              <a:t>axborot</a:t>
            </a:r>
            <a:r>
              <a:rPr lang="en-US" dirty="0" smtClean="0"/>
              <a:t> </a:t>
            </a:r>
            <a:r>
              <a:rPr lang="en-US" dirty="0" err="1" smtClean="0"/>
              <a:t>texnologiyalari</a:t>
            </a:r>
            <a:r>
              <a:rPr lang="en-US" dirty="0" smtClean="0"/>
              <a:t> </a:t>
            </a:r>
            <a:r>
              <a:rPr lang="en-US" dirty="0" err="1" smtClean="0"/>
              <a:t>faniga</a:t>
            </a:r>
            <a:r>
              <a:rPr lang="en-US" dirty="0" smtClean="0"/>
              <a:t> </a:t>
            </a:r>
            <a:r>
              <a:rPr lang="en-US" dirty="0" err="1" smtClean="0"/>
              <a:t>kirish</a:t>
            </a:r>
            <a:endParaRPr lang="ru-RU" dirty="0"/>
          </a:p>
        </p:txBody>
      </p:sp>
      <p:sp>
        <p:nvSpPr>
          <p:cNvPr id="6" name="AutoShape 2" descr="https://tricostar.com/wp-content/uploads/govt-tech.jpg"/>
          <p:cNvSpPr>
            <a:spLocks noChangeAspect="1" noChangeArrowheads="1"/>
          </p:cNvSpPr>
          <p:nvPr/>
        </p:nvSpPr>
        <p:spPr bwMode="auto">
          <a:xfrm>
            <a:off x="68792" y="-136525"/>
            <a:ext cx="321602" cy="29686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126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6766" y="3875923"/>
            <a:ext cx="4251652" cy="26191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0989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336EAF48-34A1-465C-A231-389CEB0E8ED0}" type="slidenum">
              <a:rPr lang="ru-RU" smtClean="0"/>
              <a:t>10</a:t>
            </a:fld>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1299194099"/>
              </p:ext>
            </p:extLst>
          </p:nvPr>
        </p:nvGraphicFramePr>
        <p:xfrm>
          <a:off x="272479" y="908721"/>
          <a:ext cx="9361040" cy="5256584"/>
        </p:xfrm>
        <a:graphic>
          <a:graphicData uri="http://schemas.openxmlformats.org/drawingml/2006/table">
            <a:tbl>
              <a:tblPr>
                <a:tableStyleId>{8A107856-5554-42FB-B03E-39F5DBC370BA}</a:tableStyleId>
              </a:tblPr>
              <a:tblGrid>
                <a:gridCol w="2460745"/>
                <a:gridCol w="3522782"/>
                <a:gridCol w="3377513"/>
              </a:tblGrid>
              <a:tr h="3340495">
                <a:tc>
                  <a:txBody>
                    <a:bodyPr/>
                    <a:lstStyle/>
                    <a:p>
                      <a:pPr>
                        <a:lnSpc>
                          <a:spcPct val="115000"/>
                        </a:lnSpc>
                        <a:spcAft>
                          <a:spcPts val="0"/>
                        </a:spcAft>
                      </a:pPr>
                      <a:r>
                        <a:rPr lang="en-US" sz="2000" dirty="0" err="1">
                          <a:effectLst/>
                        </a:rPr>
                        <a:t>Elektron</a:t>
                      </a:r>
                      <a:r>
                        <a:rPr lang="en-US" sz="2000" dirty="0">
                          <a:effectLst/>
                        </a:rPr>
                        <a:t> </a:t>
                      </a:r>
                      <a:r>
                        <a:rPr lang="en-US" sz="2000" dirty="0" err="1">
                          <a:effectLst/>
                        </a:rPr>
                        <a:t>hujjat</a:t>
                      </a:r>
                      <a:r>
                        <a:rPr lang="en-US" sz="2000" dirty="0">
                          <a:effectLst/>
                        </a:rPr>
                        <a:t> </a:t>
                      </a:r>
                      <a:r>
                        <a:rPr lang="en-US" sz="2000" dirty="0" err="1">
                          <a:effectLst/>
                        </a:rPr>
                        <a:t>aylanishi</a:t>
                      </a:r>
                      <a:r>
                        <a:rPr lang="en-US" sz="2000" dirty="0">
                          <a:effectLst/>
                        </a:rPr>
                        <a:t> </a:t>
                      </a:r>
                      <a:r>
                        <a:rPr lang="en-US" sz="2000" dirty="0" err="1">
                          <a:effectLst/>
                        </a:rPr>
                        <a:t>to’g’risida</a:t>
                      </a:r>
                      <a:endParaRPr lang="ru-RU" sz="2000" dirty="0">
                        <a:effectLst/>
                      </a:endParaRPr>
                    </a:p>
                    <a:p>
                      <a:pPr>
                        <a:lnSpc>
                          <a:spcPct val="115000"/>
                        </a:lnSpc>
                        <a:spcAft>
                          <a:spcPts val="0"/>
                        </a:spcAft>
                      </a:pPr>
                      <a:r>
                        <a:rPr lang="en-US" sz="2000" dirty="0">
                          <a:effectLst/>
                        </a:rPr>
                        <a:t>(2004y.)</a:t>
                      </a:r>
                      <a:endParaRPr lang="ru-RU" sz="2000" dirty="0">
                        <a:effectLst/>
                        <a:latin typeface="Times New Roman"/>
                        <a:ea typeface="Times New Roman"/>
                        <a:cs typeface="Times New Roman"/>
                      </a:endParaRPr>
                    </a:p>
                  </a:txBody>
                  <a:tcPr marL="99060" marR="99060" anchor="ctr"/>
                </a:tc>
                <a:tc>
                  <a:txBody>
                    <a:bodyPr/>
                    <a:lstStyle/>
                    <a:p>
                      <a:pPr>
                        <a:lnSpc>
                          <a:spcPct val="115000"/>
                        </a:lnSpc>
                        <a:spcAft>
                          <a:spcPts val="0"/>
                        </a:spcAft>
                      </a:pPr>
                      <a:r>
                        <a:rPr lang="en-US" sz="2000" dirty="0" err="1">
                          <a:effectLst/>
                        </a:rPr>
                        <a:t>Axborot-kommunikatsiya</a:t>
                      </a:r>
                      <a:r>
                        <a:rPr lang="en-US" sz="2000" dirty="0">
                          <a:effectLst/>
                        </a:rPr>
                        <a:t> </a:t>
                      </a:r>
                      <a:r>
                        <a:rPr lang="en-US" sz="2000" dirty="0" err="1">
                          <a:effectLst/>
                        </a:rPr>
                        <a:t>texnologiyalarini</a:t>
                      </a:r>
                      <a:r>
                        <a:rPr lang="en-US" sz="2000" dirty="0">
                          <a:effectLst/>
                        </a:rPr>
                        <a:t> </a:t>
                      </a:r>
                      <a:r>
                        <a:rPr lang="en-US" sz="2000" dirty="0" err="1">
                          <a:effectLst/>
                        </a:rPr>
                        <a:t>yanada</a:t>
                      </a:r>
                      <a:r>
                        <a:rPr lang="en-US" sz="2000" dirty="0">
                          <a:effectLst/>
                        </a:rPr>
                        <a:t> </a:t>
                      </a:r>
                      <a:r>
                        <a:rPr lang="en-US" sz="2000" dirty="0" err="1">
                          <a:effectLst/>
                        </a:rPr>
                        <a:t>rivojlantirishga</a:t>
                      </a:r>
                      <a:r>
                        <a:rPr lang="en-US" sz="2000" dirty="0">
                          <a:effectLst/>
                        </a:rPr>
                        <a:t> </a:t>
                      </a:r>
                      <a:r>
                        <a:rPr lang="en-US" sz="2000" dirty="0" err="1">
                          <a:effectLst/>
                        </a:rPr>
                        <a:t>oid</a:t>
                      </a:r>
                      <a:r>
                        <a:rPr lang="en-US" sz="2000" dirty="0">
                          <a:effectLst/>
                        </a:rPr>
                        <a:t> </a:t>
                      </a:r>
                      <a:r>
                        <a:rPr lang="en-US" sz="2000" dirty="0" err="1">
                          <a:effectLst/>
                        </a:rPr>
                        <a:t>qo’shimcha</a:t>
                      </a:r>
                      <a:r>
                        <a:rPr lang="en-US" sz="2000" dirty="0">
                          <a:effectLst/>
                        </a:rPr>
                        <a:t> </a:t>
                      </a:r>
                      <a:r>
                        <a:rPr lang="en-US" sz="2000" dirty="0" err="1">
                          <a:effectLst/>
                        </a:rPr>
                        <a:t>chora-tadbirlar</a:t>
                      </a:r>
                      <a:r>
                        <a:rPr lang="en-US" sz="2000" dirty="0">
                          <a:effectLst/>
                        </a:rPr>
                        <a:t> </a:t>
                      </a:r>
                      <a:r>
                        <a:rPr lang="en-US" sz="2000" dirty="0" err="1">
                          <a:effectLst/>
                        </a:rPr>
                        <a:t>to’g’risida</a:t>
                      </a:r>
                      <a:r>
                        <a:rPr lang="en-US" sz="2000" dirty="0">
                          <a:effectLst/>
                        </a:rPr>
                        <a:t> (2005y.)</a:t>
                      </a:r>
                      <a:endParaRPr lang="ru-RU" sz="2000" dirty="0">
                        <a:effectLst/>
                        <a:latin typeface="Times New Roman"/>
                        <a:ea typeface="Times New Roman"/>
                        <a:cs typeface="Times New Roman"/>
                      </a:endParaRPr>
                    </a:p>
                  </a:txBody>
                  <a:tcPr marL="99060" marR="99060" anchor="ctr"/>
                </a:tc>
                <a:tc>
                  <a:txBody>
                    <a:bodyPr/>
                    <a:lstStyle/>
                    <a:p>
                      <a:pPr>
                        <a:lnSpc>
                          <a:spcPct val="115000"/>
                        </a:lnSpc>
                        <a:spcAft>
                          <a:spcPts val="0"/>
                        </a:spcAft>
                      </a:pPr>
                      <a:r>
                        <a:rPr lang="en-US" sz="2000" dirty="0" err="1">
                          <a:effectLst/>
                        </a:rPr>
                        <a:t>Davlat</a:t>
                      </a:r>
                      <a:r>
                        <a:rPr lang="en-US" sz="2000" dirty="0">
                          <a:effectLst/>
                        </a:rPr>
                        <a:t> </a:t>
                      </a:r>
                      <a:r>
                        <a:rPr lang="en-US" sz="2000" dirty="0" err="1">
                          <a:effectLst/>
                        </a:rPr>
                        <a:t>va</a:t>
                      </a:r>
                      <a:r>
                        <a:rPr lang="en-US" sz="2000" dirty="0">
                          <a:effectLst/>
                        </a:rPr>
                        <a:t> </a:t>
                      </a:r>
                      <a:r>
                        <a:rPr lang="en-US" sz="2000" dirty="0" err="1">
                          <a:effectLst/>
                        </a:rPr>
                        <a:t>xo’jalik</a:t>
                      </a:r>
                      <a:r>
                        <a:rPr lang="en-US" sz="2000" dirty="0">
                          <a:effectLst/>
                        </a:rPr>
                        <a:t> </a:t>
                      </a:r>
                      <a:r>
                        <a:rPr lang="en-US" sz="2000" dirty="0" err="1">
                          <a:effectLst/>
                        </a:rPr>
                        <a:t>boshqaruvi</a:t>
                      </a:r>
                      <a:r>
                        <a:rPr lang="en-US" sz="2000" dirty="0">
                          <a:effectLst/>
                        </a:rPr>
                        <a:t>, </a:t>
                      </a:r>
                      <a:r>
                        <a:rPr lang="en-US" sz="2000" dirty="0" err="1">
                          <a:effectLst/>
                        </a:rPr>
                        <a:t>Mahalliy</a:t>
                      </a:r>
                      <a:r>
                        <a:rPr lang="en-US" sz="2000" dirty="0">
                          <a:effectLst/>
                        </a:rPr>
                        <a:t> </a:t>
                      </a:r>
                      <a:r>
                        <a:rPr lang="en-US" sz="2000" dirty="0" err="1">
                          <a:effectLst/>
                        </a:rPr>
                        <a:t>davlat</a:t>
                      </a:r>
                      <a:r>
                        <a:rPr lang="en-US" sz="2000" dirty="0">
                          <a:effectLst/>
                        </a:rPr>
                        <a:t> </a:t>
                      </a:r>
                      <a:r>
                        <a:rPr lang="en-US" sz="2000" dirty="0" err="1">
                          <a:effectLst/>
                        </a:rPr>
                        <a:t>hokimiyati</a:t>
                      </a:r>
                      <a:r>
                        <a:rPr lang="en-US" sz="2000" dirty="0">
                          <a:effectLst/>
                        </a:rPr>
                        <a:t> </a:t>
                      </a:r>
                      <a:r>
                        <a:rPr lang="en-US" sz="2000" dirty="0" err="1">
                          <a:effectLst/>
                        </a:rPr>
                        <a:t>organlarining</a:t>
                      </a:r>
                      <a:r>
                        <a:rPr lang="en-US" sz="2000" dirty="0">
                          <a:effectLst/>
                        </a:rPr>
                        <a:t> </a:t>
                      </a:r>
                      <a:r>
                        <a:rPr lang="en-US" sz="2000" dirty="0" err="1">
                          <a:effectLst/>
                        </a:rPr>
                        <a:t>axborot-kommunikatsiya</a:t>
                      </a:r>
                      <a:r>
                        <a:rPr lang="en-US" sz="2000" dirty="0">
                          <a:effectLst/>
                        </a:rPr>
                        <a:t> </a:t>
                      </a:r>
                      <a:r>
                        <a:rPr lang="en-US" sz="2000" dirty="0" err="1">
                          <a:effectLst/>
                        </a:rPr>
                        <a:t>texnologiya</a:t>
                      </a:r>
                      <a:r>
                        <a:rPr lang="uz-Cyrl-UZ" sz="2000" dirty="0">
                          <a:effectLst/>
                        </a:rPr>
                        <a:t>-</a:t>
                      </a:r>
                      <a:r>
                        <a:rPr lang="en-US" sz="2000" dirty="0" err="1">
                          <a:effectLst/>
                        </a:rPr>
                        <a:t>laridan</a:t>
                      </a:r>
                      <a:r>
                        <a:rPr lang="en-US" sz="2000" dirty="0">
                          <a:effectLst/>
                        </a:rPr>
                        <a:t> </a:t>
                      </a:r>
                      <a:r>
                        <a:rPr lang="en-US" sz="2000" dirty="0" err="1">
                          <a:effectLst/>
                        </a:rPr>
                        <a:t>foydalangan</a:t>
                      </a:r>
                      <a:r>
                        <a:rPr lang="en-US" sz="2000" dirty="0">
                          <a:effectLst/>
                        </a:rPr>
                        <a:t> </a:t>
                      </a:r>
                      <a:r>
                        <a:rPr lang="en-US" sz="2000" dirty="0" err="1">
                          <a:effectLst/>
                        </a:rPr>
                        <a:t>holda</a:t>
                      </a:r>
                      <a:r>
                        <a:rPr lang="en-US" sz="2000" dirty="0">
                          <a:effectLst/>
                        </a:rPr>
                        <a:t> </a:t>
                      </a:r>
                      <a:r>
                        <a:rPr lang="en-US" sz="2000" dirty="0" err="1">
                          <a:effectLst/>
                        </a:rPr>
                        <a:t>yuridik</a:t>
                      </a:r>
                      <a:r>
                        <a:rPr lang="en-US" sz="2000" dirty="0">
                          <a:effectLst/>
                        </a:rPr>
                        <a:t> </a:t>
                      </a:r>
                      <a:r>
                        <a:rPr lang="en-US" sz="2000" dirty="0" err="1">
                          <a:effectLst/>
                        </a:rPr>
                        <a:t>va</a:t>
                      </a:r>
                      <a:r>
                        <a:rPr lang="en-US" sz="2000" dirty="0">
                          <a:effectLst/>
                        </a:rPr>
                        <a:t> </a:t>
                      </a:r>
                      <a:r>
                        <a:rPr lang="en-US" sz="2000" dirty="0" err="1">
                          <a:effectLst/>
                        </a:rPr>
                        <a:t>jismoniy</a:t>
                      </a:r>
                      <a:r>
                        <a:rPr lang="en-US" sz="2000" dirty="0">
                          <a:effectLst/>
                        </a:rPr>
                        <a:t> </a:t>
                      </a:r>
                      <a:r>
                        <a:rPr lang="en-US" sz="2000" dirty="0" err="1">
                          <a:effectLst/>
                        </a:rPr>
                        <a:t>shaxslar</a:t>
                      </a:r>
                      <a:r>
                        <a:rPr lang="en-US" sz="2000" dirty="0">
                          <a:effectLst/>
                        </a:rPr>
                        <a:t> </a:t>
                      </a:r>
                      <a:r>
                        <a:rPr lang="en-US" sz="2000" dirty="0" err="1">
                          <a:effectLst/>
                        </a:rPr>
                        <a:t>bilan</a:t>
                      </a:r>
                      <a:r>
                        <a:rPr lang="en-US" sz="2000" dirty="0">
                          <a:effectLst/>
                        </a:rPr>
                        <a:t> </a:t>
                      </a:r>
                      <a:r>
                        <a:rPr lang="en-US" sz="2000" dirty="0" err="1">
                          <a:effectLst/>
                        </a:rPr>
                        <a:t>o’zaro</a:t>
                      </a:r>
                      <a:r>
                        <a:rPr lang="en-US" sz="2000" dirty="0">
                          <a:effectLst/>
                        </a:rPr>
                        <a:t> </a:t>
                      </a:r>
                      <a:r>
                        <a:rPr lang="en-US" sz="2000" dirty="0" err="1">
                          <a:effectLst/>
                        </a:rPr>
                        <a:t>aloqadorligini</a:t>
                      </a:r>
                      <a:r>
                        <a:rPr lang="en-US" sz="2000" dirty="0">
                          <a:effectLst/>
                        </a:rPr>
                        <a:t> </a:t>
                      </a:r>
                      <a:r>
                        <a:rPr lang="en-US" sz="2000" dirty="0" err="1">
                          <a:effectLst/>
                        </a:rPr>
                        <a:t>yanada</a:t>
                      </a:r>
                      <a:r>
                        <a:rPr lang="en-US" sz="2000" dirty="0">
                          <a:effectLst/>
                        </a:rPr>
                        <a:t> </a:t>
                      </a:r>
                      <a:r>
                        <a:rPr lang="en-US" sz="2000" dirty="0" err="1">
                          <a:effectLst/>
                        </a:rPr>
                        <a:t>takomillashtirish</a:t>
                      </a:r>
                      <a:r>
                        <a:rPr lang="en-US" sz="2000" dirty="0">
                          <a:effectLst/>
                        </a:rPr>
                        <a:t> </a:t>
                      </a:r>
                      <a:r>
                        <a:rPr lang="en-US" sz="2000" dirty="0" err="1">
                          <a:effectLst/>
                        </a:rPr>
                        <a:t>chora-tadbirlari</a:t>
                      </a:r>
                      <a:r>
                        <a:rPr lang="en-US" sz="2000" dirty="0">
                          <a:effectLst/>
                        </a:rPr>
                        <a:t> </a:t>
                      </a:r>
                      <a:r>
                        <a:rPr lang="en-US" sz="2000" dirty="0" err="1">
                          <a:effectLst/>
                        </a:rPr>
                        <a:t>to’g’risida</a:t>
                      </a:r>
                      <a:r>
                        <a:rPr lang="en-US" sz="2000" dirty="0">
                          <a:effectLst/>
                        </a:rPr>
                        <a:t> (2007y.)</a:t>
                      </a:r>
                      <a:endParaRPr lang="ru-RU" sz="2000" dirty="0">
                        <a:effectLst/>
                        <a:latin typeface="Times New Roman"/>
                        <a:ea typeface="Times New Roman"/>
                        <a:cs typeface="Times New Roman"/>
                      </a:endParaRPr>
                    </a:p>
                  </a:txBody>
                  <a:tcPr marL="99060" marR="99060" anchor="ctr"/>
                </a:tc>
              </a:tr>
              <a:tr h="1916089">
                <a:tc>
                  <a:txBody>
                    <a:bodyPr/>
                    <a:lstStyle/>
                    <a:p>
                      <a:pPr>
                        <a:lnSpc>
                          <a:spcPct val="115000"/>
                        </a:lnSpc>
                        <a:spcAft>
                          <a:spcPts val="0"/>
                        </a:spcAft>
                      </a:pPr>
                      <a:r>
                        <a:rPr lang="ru-RU" sz="2000">
                          <a:effectLst/>
                        </a:rPr>
                        <a:t>Elektron tijorat to’g’risida</a:t>
                      </a:r>
                    </a:p>
                    <a:p>
                      <a:pPr>
                        <a:lnSpc>
                          <a:spcPct val="115000"/>
                        </a:lnSpc>
                        <a:spcAft>
                          <a:spcPts val="0"/>
                        </a:spcAft>
                      </a:pPr>
                      <a:r>
                        <a:rPr lang="ru-RU" sz="2000">
                          <a:effectLst/>
                        </a:rPr>
                        <a:t>(2004y.)</a:t>
                      </a:r>
                      <a:endParaRPr lang="ru-RU" sz="2000">
                        <a:effectLst/>
                        <a:latin typeface="Times New Roman"/>
                        <a:ea typeface="Times New Roman"/>
                        <a:cs typeface="Times New Roman"/>
                      </a:endParaRPr>
                    </a:p>
                  </a:txBody>
                  <a:tcPr marL="99060" marR="99060" anchor="ctr"/>
                </a:tc>
                <a:tc>
                  <a:txBody>
                    <a:bodyPr/>
                    <a:lstStyle/>
                    <a:p>
                      <a:pPr>
                        <a:lnSpc>
                          <a:spcPct val="115000"/>
                        </a:lnSpc>
                        <a:spcAft>
                          <a:spcPts val="0"/>
                        </a:spcAft>
                      </a:pPr>
                      <a:r>
                        <a:rPr lang="en-US" sz="2000">
                          <a:effectLst/>
                        </a:rPr>
                        <a:t>O’zbekiston Respublikasi</a:t>
                      </a:r>
                      <a:r>
                        <a:rPr lang="uz-Cyrl-UZ" sz="2000">
                          <a:effectLst/>
                        </a:rPr>
                        <a:t>-</a:t>
                      </a:r>
                      <a:r>
                        <a:rPr lang="en-US" sz="2000">
                          <a:effectLst/>
                        </a:rPr>
                        <a:t>ning jamoat ta’lim axborot tarmog’ini tashkil etish to’g’risida (2005y.)</a:t>
                      </a:r>
                      <a:endParaRPr lang="ru-RU" sz="2000">
                        <a:effectLst/>
                        <a:latin typeface="Times New Roman"/>
                        <a:ea typeface="Times New Roman"/>
                        <a:cs typeface="Times New Roman"/>
                      </a:endParaRPr>
                    </a:p>
                  </a:txBody>
                  <a:tcPr marL="99060" marR="99060" anchor="ctr"/>
                </a:tc>
                <a:tc>
                  <a:txBody>
                    <a:bodyPr/>
                    <a:lstStyle/>
                    <a:p>
                      <a:pPr>
                        <a:lnSpc>
                          <a:spcPct val="115000"/>
                        </a:lnSpc>
                        <a:spcAft>
                          <a:spcPts val="0"/>
                        </a:spcAft>
                      </a:pPr>
                      <a:r>
                        <a:rPr lang="en-US" sz="2000" dirty="0">
                          <a:effectLst/>
                        </a:rPr>
                        <a:t>Internet </a:t>
                      </a:r>
                      <a:r>
                        <a:rPr lang="en-US" sz="2000" dirty="0" err="1">
                          <a:effectLst/>
                        </a:rPr>
                        <a:t>tarmog’ida</a:t>
                      </a:r>
                      <a:r>
                        <a:rPr lang="en-US" sz="2000" dirty="0">
                          <a:effectLst/>
                        </a:rPr>
                        <a:t> </a:t>
                      </a:r>
                      <a:r>
                        <a:rPr lang="en-US" sz="2000" dirty="0" err="1">
                          <a:effectLst/>
                        </a:rPr>
                        <a:t>O’zbekiston</a:t>
                      </a:r>
                      <a:r>
                        <a:rPr lang="en-US" sz="2000" dirty="0">
                          <a:effectLst/>
                        </a:rPr>
                        <a:t> </a:t>
                      </a:r>
                      <a:r>
                        <a:rPr lang="en-US" sz="2000" dirty="0" err="1">
                          <a:effectLst/>
                        </a:rPr>
                        <a:t>Respublikasining</a:t>
                      </a:r>
                      <a:r>
                        <a:rPr lang="en-US" sz="2000" dirty="0">
                          <a:effectLst/>
                        </a:rPr>
                        <a:t> </a:t>
                      </a:r>
                      <a:r>
                        <a:rPr lang="en-US" sz="2000" dirty="0" err="1">
                          <a:effectLst/>
                        </a:rPr>
                        <a:t>Hukumat</a:t>
                      </a:r>
                      <a:r>
                        <a:rPr lang="en-US" sz="2000" dirty="0">
                          <a:effectLst/>
                        </a:rPr>
                        <a:t> </a:t>
                      </a:r>
                      <a:r>
                        <a:rPr lang="en-US" sz="2000" dirty="0" err="1">
                          <a:effectLst/>
                        </a:rPr>
                        <a:t>portalini</a:t>
                      </a:r>
                      <a:r>
                        <a:rPr lang="en-US" sz="2000" dirty="0">
                          <a:effectLst/>
                        </a:rPr>
                        <a:t> </a:t>
                      </a:r>
                      <a:r>
                        <a:rPr lang="en-US" sz="2000" dirty="0" err="1">
                          <a:effectLst/>
                        </a:rPr>
                        <a:t>yanada</a:t>
                      </a:r>
                      <a:r>
                        <a:rPr lang="en-US" sz="2000" dirty="0">
                          <a:effectLst/>
                        </a:rPr>
                        <a:t> </a:t>
                      </a:r>
                      <a:r>
                        <a:rPr lang="en-US" sz="2000" dirty="0" err="1">
                          <a:effectLst/>
                        </a:rPr>
                        <a:t>rivojlantirish</a:t>
                      </a:r>
                      <a:r>
                        <a:rPr lang="en-US" sz="2000" dirty="0">
                          <a:effectLst/>
                        </a:rPr>
                        <a:t> </a:t>
                      </a:r>
                      <a:r>
                        <a:rPr lang="en-US" sz="2000" dirty="0" err="1">
                          <a:effectLst/>
                        </a:rPr>
                        <a:t>chora-tadbirlari</a:t>
                      </a:r>
                      <a:r>
                        <a:rPr lang="en-US" sz="2000" dirty="0">
                          <a:effectLst/>
                        </a:rPr>
                        <a:t> </a:t>
                      </a:r>
                      <a:r>
                        <a:rPr lang="en-US" sz="2000" dirty="0" err="1">
                          <a:effectLst/>
                        </a:rPr>
                        <a:t>to’g’risida</a:t>
                      </a:r>
                      <a:r>
                        <a:rPr lang="en-US" sz="2000" dirty="0">
                          <a:effectLst/>
                        </a:rPr>
                        <a:t> (2007y.)</a:t>
                      </a:r>
                      <a:endParaRPr lang="ru-RU" sz="2000" dirty="0">
                        <a:effectLst/>
                        <a:latin typeface="Times New Roman"/>
                        <a:ea typeface="Times New Roman"/>
                        <a:cs typeface="Times New Roman"/>
                      </a:endParaRPr>
                    </a:p>
                  </a:txBody>
                  <a:tcPr marL="99060" marR="99060" anchor="ctr"/>
                </a:tc>
              </a:tr>
            </a:tbl>
          </a:graphicData>
        </a:graphic>
      </p:graphicFrame>
    </p:spTree>
    <p:extLst>
      <p:ext uri="{BB962C8B-B14F-4D97-AF65-F5344CB8AC3E}">
        <p14:creationId xmlns:p14="http://schemas.microsoft.com/office/powerpoint/2010/main" val="3272841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336EAF48-34A1-465C-A231-389CEB0E8ED0}" type="slidenum">
              <a:rPr lang="ru-RU" smtClean="0"/>
              <a:t>11</a:t>
            </a:fld>
            <a:endParaRPr lang="ru-RU"/>
          </a:p>
        </p:txBody>
      </p:sp>
      <p:graphicFrame>
        <p:nvGraphicFramePr>
          <p:cNvPr id="6" name="Объект 5"/>
          <p:cNvGraphicFramePr>
            <a:graphicFrameLocks noGrp="1"/>
          </p:cNvGraphicFramePr>
          <p:nvPr>
            <p:ph sz="quarter" idx="1"/>
            <p:extLst>
              <p:ext uri="{D42A27DB-BD31-4B8C-83A1-F6EECF244321}">
                <p14:modId xmlns:p14="http://schemas.microsoft.com/office/powerpoint/2010/main" val="3411635529"/>
              </p:ext>
            </p:extLst>
          </p:nvPr>
        </p:nvGraphicFramePr>
        <p:xfrm>
          <a:off x="272480" y="908720"/>
          <a:ext cx="9361040" cy="1844040"/>
        </p:xfrm>
        <a:graphic>
          <a:graphicData uri="http://schemas.openxmlformats.org/drawingml/2006/table">
            <a:tbl>
              <a:tblPr>
                <a:tableStyleId>{8A107856-5554-42FB-B03E-39F5DBC370BA}</a:tableStyleId>
              </a:tblPr>
              <a:tblGrid>
                <a:gridCol w="2460745"/>
                <a:gridCol w="3522782"/>
                <a:gridCol w="3377513"/>
              </a:tblGrid>
              <a:tr h="1728192">
                <a:tc>
                  <a:txBody>
                    <a:bodyPr/>
                    <a:lstStyle/>
                    <a:p>
                      <a:pPr>
                        <a:lnSpc>
                          <a:spcPct val="115000"/>
                        </a:lnSpc>
                        <a:spcAft>
                          <a:spcPts val="0"/>
                        </a:spcAft>
                      </a:pPr>
                      <a:r>
                        <a:rPr lang="ru-RU" sz="2000" dirty="0" err="1">
                          <a:effectLst/>
                        </a:rPr>
                        <a:t>Elektron</a:t>
                      </a:r>
                      <a:r>
                        <a:rPr lang="ru-RU" sz="2000" dirty="0">
                          <a:effectLst/>
                        </a:rPr>
                        <a:t> </a:t>
                      </a:r>
                      <a:r>
                        <a:rPr lang="ru-RU" sz="2000" dirty="0" err="1">
                          <a:effectLst/>
                        </a:rPr>
                        <a:t>to’lovlar</a:t>
                      </a:r>
                      <a:r>
                        <a:rPr lang="ru-RU" sz="2000" dirty="0">
                          <a:effectLst/>
                        </a:rPr>
                        <a:t> </a:t>
                      </a:r>
                      <a:r>
                        <a:rPr lang="ru-RU" sz="2000" dirty="0" err="1">
                          <a:effectLst/>
                        </a:rPr>
                        <a:t>to’g’risida</a:t>
                      </a:r>
                      <a:endParaRPr lang="ru-RU" sz="2000" dirty="0">
                        <a:effectLst/>
                      </a:endParaRPr>
                    </a:p>
                    <a:p>
                      <a:pPr>
                        <a:lnSpc>
                          <a:spcPct val="115000"/>
                        </a:lnSpc>
                        <a:spcAft>
                          <a:spcPts val="0"/>
                        </a:spcAft>
                      </a:pPr>
                      <a:r>
                        <a:rPr lang="ru-RU" sz="2000" dirty="0">
                          <a:effectLst/>
                        </a:rPr>
                        <a:t>(2005y.)</a:t>
                      </a:r>
                      <a:endParaRPr lang="ru-RU" sz="2000" dirty="0">
                        <a:effectLst/>
                        <a:latin typeface="Times New Roman"/>
                        <a:ea typeface="Times New Roman"/>
                        <a:cs typeface="Times New Roman"/>
                      </a:endParaRPr>
                    </a:p>
                  </a:txBody>
                  <a:tcPr marL="99060" marR="99060" anchor="ctr"/>
                </a:tc>
                <a:tc>
                  <a:txBody>
                    <a:bodyPr/>
                    <a:lstStyle/>
                    <a:p>
                      <a:pPr>
                        <a:lnSpc>
                          <a:spcPct val="115000"/>
                        </a:lnSpc>
                        <a:spcAft>
                          <a:spcPts val="0"/>
                        </a:spcAft>
                      </a:pPr>
                      <a:r>
                        <a:rPr lang="en-US" sz="2000" dirty="0" err="1">
                          <a:effectLst/>
                        </a:rPr>
                        <a:t>Respublika</a:t>
                      </a:r>
                      <a:r>
                        <a:rPr lang="en-US" sz="2000" dirty="0">
                          <a:effectLst/>
                        </a:rPr>
                        <a:t> </a:t>
                      </a:r>
                      <a:r>
                        <a:rPr lang="en-US" sz="2000" dirty="0" err="1">
                          <a:effectLst/>
                        </a:rPr>
                        <a:t>aholisini</a:t>
                      </a:r>
                      <a:r>
                        <a:rPr lang="en-US" sz="2000" dirty="0">
                          <a:effectLst/>
                        </a:rPr>
                        <a:t> </a:t>
                      </a:r>
                      <a:r>
                        <a:rPr lang="en-US" sz="2000" dirty="0" err="1">
                          <a:effectLst/>
                        </a:rPr>
                        <a:t>axborot-kutubxona</a:t>
                      </a:r>
                      <a:r>
                        <a:rPr lang="en-US" sz="2000" dirty="0">
                          <a:effectLst/>
                        </a:rPr>
                        <a:t> </a:t>
                      </a:r>
                      <a:r>
                        <a:rPr lang="en-US" sz="2000" dirty="0" err="1">
                          <a:effectLst/>
                        </a:rPr>
                        <a:t>bilan</a:t>
                      </a:r>
                      <a:r>
                        <a:rPr lang="en-US" sz="2000" dirty="0">
                          <a:effectLst/>
                        </a:rPr>
                        <a:t> </a:t>
                      </a:r>
                      <a:r>
                        <a:rPr lang="en-US" sz="2000" dirty="0" err="1">
                          <a:effectLst/>
                        </a:rPr>
                        <a:t>ta’minlashni</a:t>
                      </a:r>
                      <a:r>
                        <a:rPr lang="en-US" sz="2000" dirty="0">
                          <a:effectLst/>
                        </a:rPr>
                        <a:t> </a:t>
                      </a:r>
                      <a:r>
                        <a:rPr lang="en-US" sz="2000" dirty="0" err="1">
                          <a:effectLst/>
                        </a:rPr>
                        <a:t>tashkil</a:t>
                      </a:r>
                      <a:r>
                        <a:rPr lang="en-US" sz="2000" dirty="0">
                          <a:effectLst/>
                        </a:rPr>
                        <a:t> </a:t>
                      </a:r>
                      <a:r>
                        <a:rPr lang="en-US" sz="2000" dirty="0" err="1">
                          <a:effectLst/>
                        </a:rPr>
                        <a:t>etish</a:t>
                      </a:r>
                      <a:r>
                        <a:rPr lang="en-US" sz="2000" dirty="0">
                          <a:effectLst/>
                        </a:rPr>
                        <a:t> </a:t>
                      </a:r>
                      <a:r>
                        <a:rPr lang="en-US" sz="2000" dirty="0" err="1">
                          <a:effectLst/>
                        </a:rPr>
                        <a:t>to’g’risida</a:t>
                      </a:r>
                      <a:r>
                        <a:rPr lang="en-US" sz="2000" dirty="0">
                          <a:effectLst/>
                        </a:rPr>
                        <a:t> (2006y.)</a:t>
                      </a:r>
                      <a:endParaRPr lang="ru-RU" sz="2000" dirty="0">
                        <a:effectLst/>
                        <a:latin typeface="Times New Roman"/>
                        <a:ea typeface="Times New Roman"/>
                        <a:cs typeface="Times New Roman"/>
                      </a:endParaRPr>
                    </a:p>
                  </a:txBody>
                  <a:tcPr marL="99060" marR="99060" anchor="ctr"/>
                </a:tc>
                <a:tc>
                  <a:txBody>
                    <a:bodyPr/>
                    <a:lstStyle/>
                    <a:p>
                      <a:pPr>
                        <a:lnSpc>
                          <a:spcPct val="115000"/>
                        </a:lnSpc>
                        <a:spcAft>
                          <a:spcPts val="0"/>
                        </a:spcAft>
                      </a:pPr>
                      <a:r>
                        <a:rPr lang="en-US" sz="2000" dirty="0">
                          <a:effectLst/>
                        </a:rPr>
                        <a:t>Internet </a:t>
                      </a:r>
                      <a:r>
                        <a:rPr lang="en-US" sz="2000" dirty="0" err="1">
                          <a:effectLst/>
                        </a:rPr>
                        <a:t>tarmog’ida</a:t>
                      </a:r>
                      <a:r>
                        <a:rPr lang="en-US" sz="2000" dirty="0">
                          <a:effectLst/>
                        </a:rPr>
                        <a:t> </a:t>
                      </a:r>
                      <a:r>
                        <a:rPr lang="en-US" sz="2000" dirty="0" err="1">
                          <a:effectLst/>
                        </a:rPr>
                        <a:t>O’zbekiston</a:t>
                      </a:r>
                      <a:r>
                        <a:rPr lang="en-US" sz="2000" dirty="0">
                          <a:effectLst/>
                        </a:rPr>
                        <a:t> </a:t>
                      </a:r>
                      <a:r>
                        <a:rPr lang="en-US" sz="2000" dirty="0" err="1">
                          <a:effectLst/>
                        </a:rPr>
                        <a:t>Respublikasining</a:t>
                      </a:r>
                      <a:r>
                        <a:rPr lang="en-US" sz="2000" dirty="0">
                          <a:effectLst/>
                        </a:rPr>
                        <a:t> </a:t>
                      </a:r>
                      <a:r>
                        <a:rPr lang="en-US" sz="2000" dirty="0" err="1">
                          <a:effectLst/>
                        </a:rPr>
                        <a:t>Hukumat</a:t>
                      </a:r>
                      <a:r>
                        <a:rPr lang="en-US" sz="2000" dirty="0">
                          <a:effectLst/>
                        </a:rPr>
                        <a:t> </a:t>
                      </a:r>
                      <a:r>
                        <a:rPr lang="en-US" sz="2000" dirty="0" err="1">
                          <a:effectLst/>
                        </a:rPr>
                        <a:t>portaliga</a:t>
                      </a:r>
                      <a:r>
                        <a:rPr lang="en-US" sz="2000" dirty="0">
                          <a:effectLst/>
                        </a:rPr>
                        <a:t> </a:t>
                      </a:r>
                      <a:r>
                        <a:rPr lang="en-US" sz="2000" dirty="0" err="1">
                          <a:effectLst/>
                        </a:rPr>
                        <a:t>axborotlarni</a:t>
                      </a:r>
                      <a:r>
                        <a:rPr lang="en-US" sz="2000" dirty="0">
                          <a:effectLst/>
                        </a:rPr>
                        <a:t> </a:t>
                      </a:r>
                      <a:r>
                        <a:rPr lang="en-US" sz="2000" dirty="0" err="1">
                          <a:effectLst/>
                        </a:rPr>
                        <a:t>taqdim</a:t>
                      </a:r>
                      <a:r>
                        <a:rPr lang="en-US" sz="2000" dirty="0">
                          <a:effectLst/>
                        </a:rPr>
                        <a:t> </a:t>
                      </a:r>
                      <a:r>
                        <a:rPr lang="en-US" sz="2000" dirty="0" err="1">
                          <a:effectLst/>
                        </a:rPr>
                        <a:t>etish</a:t>
                      </a:r>
                      <a:r>
                        <a:rPr lang="en-US" sz="2000" dirty="0">
                          <a:effectLst/>
                        </a:rPr>
                        <a:t> </a:t>
                      </a:r>
                      <a:r>
                        <a:rPr lang="en-US" sz="2000" dirty="0" err="1">
                          <a:effectLst/>
                        </a:rPr>
                        <a:t>va</a:t>
                      </a:r>
                      <a:r>
                        <a:rPr lang="en-US" sz="2000" dirty="0">
                          <a:effectLst/>
                        </a:rPr>
                        <a:t> </a:t>
                      </a:r>
                      <a:r>
                        <a:rPr lang="en-US" sz="2000" dirty="0" err="1">
                          <a:effectLst/>
                        </a:rPr>
                        <a:t>joylash</a:t>
                      </a:r>
                      <a:r>
                        <a:rPr lang="uz-Cyrl-UZ" sz="2000" dirty="0">
                          <a:effectLst/>
                        </a:rPr>
                        <a:t>-</a:t>
                      </a:r>
                      <a:r>
                        <a:rPr lang="en-US" sz="2000" dirty="0" err="1">
                          <a:effectLst/>
                        </a:rPr>
                        <a:t>tirish</a:t>
                      </a:r>
                      <a:r>
                        <a:rPr lang="en-US" sz="2000" dirty="0">
                          <a:effectLst/>
                        </a:rPr>
                        <a:t> </a:t>
                      </a:r>
                      <a:r>
                        <a:rPr lang="en-US" sz="2000" dirty="0" err="1">
                          <a:effectLst/>
                        </a:rPr>
                        <a:t>tartibi</a:t>
                      </a:r>
                      <a:r>
                        <a:rPr lang="en-US" sz="2000" dirty="0">
                          <a:effectLst/>
                        </a:rPr>
                        <a:t> </a:t>
                      </a:r>
                      <a:r>
                        <a:rPr lang="en-US" sz="2000" dirty="0" err="1">
                          <a:effectLst/>
                        </a:rPr>
                        <a:t>to’g’risida</a:t>
                      </a:r>
                      <a:r>
                        <a:rPr lang="en-US" sz="2000" dirty="0">
                          <a:effectLst/>
                        </a:rPr>
                        <a:t> (2009y.)</a:t>
                      </a:r>
                      <a:endParaRPr lang="ru-RU" sz="2000" dirty="0">
                        <a:effectLst/>
                        <a:latin typeface="Times New Roman"/>
                        <a:ea typeface="Times New Roman"/>
                        <a:cs typeface="Times New Roman"/>
                      </a:endParaRPr>
                    </a:p>
                  </a:txBody>
                  <a:tcPr marL="99060" marR="99060" anchor="ctr"/>
                </a:tc>
              </a:tr>
            </a:tbl>
          </a:graphicData>
        </a:graphic>
      </p:graphicFrame>
      <p:sp>
        <p:nvSpPr>
          <p:cNvPr id="9" name="Прямоугольник 8"/>
          <p:cNvSpPr/>
          <p:nvPr/>
        </p:nvSpPr>
        <p:spPr>
          <a:xfrm>
            <a:off x="1052567" y="3284984"/>
            <a:ext cx="8268919" cy="2862322"/>
          </a:xfrm>
          <a:prstGeom prst="rect">
            <a:avLst/>
          </a:prstGeom>
        </p:spPr>
        <p:txBody>
          <a:bodyPr wrap="square">
            <a:spAutoFit/>
          </a:bodyPr>
          <a:lstStyle/>
          <a:p>
            <a:pPr algn="just"/>
            <a:r>
              <a:rPr lang="uz-Cyrl-UZ" sz="2000" b="1" dirty="0"/>
              <a:t>Axborotlashtirish </a:t>
            </a:r>
            <a:r>
              <a:rPr lang="uz-Cyrl-UZ" sz="2000" b="1" dirty="0" smtClean="0"/>
              <a:t>to‘g‘risidagi </a:t>
            </a:r>
            <a:r>
              <a:rPr lang="uz-Cyrl-UZ" sz="2000" b="1" dirty="0"/>
              <a:t>qonun </a:t>
            </a:r>
            <a:r>
              <a:rPr lang="uz-Cyrl-UZ" sz="2000" dirty="0"/>
              <a:t> </a:t>
            </a:r>
            <a:r>
              <a:rPr lang="uz-Cyrl-UZ" sz="2000" b="1" dirty="0"/>
              <a:t>maqsadi</a:t>
            </a:r>
            <a:r>
              <a:rPr lang="uz-Cyrl-UZ" sz="2000" dirty="0"/>
              <a:t> axborotlashtirish, axborot resurslari va axborot tizimlaridan foydalanish sohasidagi munosabatlarni tartibga solishdan iborat</a:t>
            </a:r>
            <a:r>
              <a:rPr lang="uz-Cyrl-UZ" sz="2000" dirty="0" smtClean="0"/>
              <a:t>.</a:t>
            </a:r>
            <a:endParaRPr lang="en-US" sz="2000" dirty="0" smtClean="0"/>
          </a:p>
          <a:p>
            <a:pPr algn="just"/>
            <a:r>
              <a:rPr lang="uz-Cyrl-UZ" sz="2000" b="1" dirty="0"/>
              <a:t>axborotlashtirish</a:t>
            </a:r>
            <a:r>
              <a:rPr lang="uz-Cyrl-UZ" sz="2000" dirty="0"/>
              <a:t> - yuridik va jismoniy shaxslarning axborotga bo’lgan ehtiyojlarini qondirish uchun axborot resurslari, axborot texnologiyalari hamda axborot tizimlaridan foydalangan holda sharoit yaratishning tashkiliy ijtimoiy-iqtisodiy va ilmiy-texnikaviy jarayoni;</a:t>
            </a:r>
            <a:endParaRPr lang="ru-RU" sz="2000" dirty="0"/>
          </a:p>
          <a:p>
            <a:pPr algn="just"/>
            <a:r>
              <a:rPr lang="uz-Cyrl-UZ" sz="2000" b="1" dirty="0"/>
              <a:t>axborot resursi</a:t>
            </a:r>
            <a:r>
              <a:rPr lang="uz-Cyrl-UZ" sz="2000" dirty="0"/>
              <a:t> - axborot tizimi tarkibidagi elektron shakldagi axborot, ma’lumotlar banki, ma’lumotlar bazasi</a:t>
            </a:r>
            <a:r>
              <a:rPr lang="uz-Cyrl-UZ" sz="2000" dirty="0" smtClean="0"/>
              <a:t>;</a:t>
            </a:r>
            <a:endParaRPr lang="ru-RU" sz="2000" dirty="0"/>
          </a:p>
        </p:txBody>
      </p:sp>
    </p:spTree>
    <p:extLst>
      <p:ext uri="{BB962C8B-B14F-4D97-AF65-F5344CB8AC3E}">
        <p14:creationId xmlns:p14="http://schemas.microsoft.com/office/powerpoint/2010/main" val="2045440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4558" y="836713"/>
            <a:ext cx="8420100" cy="802431"/>
          </a:xfrm>
        </p:spPr>
        <p:txBody>
          <a:bodyPr>
            <a:noAutofit/>
          </a:bodyPr>
          <a:lstStyle/>
          <a:p>
            <a:pPr algn="ctr"/>
            <a:r>
              <a:rPr lang="en-US" sz="2800" dirty="0" err="1"/>
              <a:t>Axborot</a:t>
            </a:r>
            <a:r>
              <a:rPr lang="en-US" sz="2800" dirty="0"/>
              <a:t> </a:t>
            </a:r>
            <a:r>
              <a:rPr lang="en-US" sz="2800" dirty="0" err="1"/>
              <a:t>texnologiyalarini</a:t>
            </a:r>
            <a:r>
              <a:rPr lang="en-US" sz="2800" dirty="0"/>
              <a:t> </a:t>
            </a:r>
            <a:r>
              <a:rPr lang="en-US" sz="2800" dirty="0" err="1"/>
              <a:t>texnik</a:t>
            </a:r>
            <a:r>
              <a:rPr lang="en-US" sz="2800" dirty="0"/>
              <a:t> </a:t>
            </a:r>
            <a:r>
              <a:rPr lang="en-US" sz="2800" dirty="0" err="1"/>
              <a:t>yo’nalishlarda</a:t>
            </a:r>
            <a:r>
              <a:rPr lang="en-US" sz="2800" dirty="0"/>
              <a:t> </a:t>
            </a:r>
            <a:r>
              <a:rPr lang="en-US" sz="2800" dirty="0" err="1"/>
              <a:t>tadbiq</a:t>
            </a:r>
            <a:r>
              <a:rPr lang="en-US" sz="2800" dirty="0"/>
              <a:t> </a:t>
            </a:r>
            <a:r>
              <a:rPr lang="en-US" sz="2800" dirty="0" err="1"/>
              <a:t>etish</a:t>
            </a:r>
            <a:r>
              <a:rPr lang="en-US" sz="2800" dirty="0"/>
              <a:t> </a:t>
            </a:r>
            <a:r>
              <a:rPr lang="en-US" sz="2800" dirty="0" err="1"/>
              <a:t>tamoyillari</a:t>
            </a:r>
            <a:endParaRPr lang="ru-RU" sz="2800" dirty="0"/>
          </a:p>
        </p:txBody>
      </p:sp>
      <p:sp>
        <p:nvSpPr>
          <p:cNvPr id="3" name="Номер слайда 2"/>
          <p:cNvSpPr>
            <a:spLocks noGrp="1"/>
          </p:cNvSpPr>
          <p:nvPr>
            <p:ph type="sldNum" sz="quarter" idx="12"/>
          </p:nvPr>
        </p:nvSpPr>
        <p:spPr/>
        <p:txBody>
          <a:bodyPr/>
          <a:lstStyle/>
          <a:p>
            <a:fld id="{336EAF48-34A1-465C-A231-389CEB0E8ED0}" type="slidenum">
              <a:rPr lang="ru-RU" smtClean="0"/>
              <a:t>12</a:t>
            </a:fld>
            <a:endParaRPr lang="ru-RU"/>
          </a:p>
        </p:txBody>
      </p:sp>
      <p:sp>
        <p:nvSpPr>
          <p:cNvPr id="4" name="Объект 3"/>
          <p:cNvSpPr>
            <a:spLocks noGrp="1"/>
          </p:cNvSpPr>
          <p:nvPr>
            <p:ph sz="quarter" idx="1"/>
          </p:nvPr>
        </p:nvSpPr>
        <p:spPr>
          <a:xfrm>
            <a:off x="990600" y="1700808"/>
            <a:ext cx="8420100" cy="4318992"/>
          </a:xfrm>
        </p:spPr>
        <p:txBody>
          <a:bodyPr>
            <a:noAutofit/>
          </a:bodyPr>
          <a:lstStyle/>
          <a:p>
            <a:pPr algn="just"/>
            <a:r>
              <a:rPr lang="uz-Cyrl-UZ" sz="2500" dirty="0"/>
              <a:t>Texnologiya so’zi grekchadan tarjima qilinganda san’at, ustalik, malaka ma’nosini anglatadi. Texnikada texnologiya deganda ma’lum kerakli material mahsulotni hosil qilish uchun usullar, metodlar va vositalar yig’indisidan foydalanadigan jarayon tushuniladi. </a:t>
            </a:r>
            <a:r>
              <a:rPr lang="uz-Cyrl-UZ" sz="2500" dirty="0" smtClean="0"/>
              <a:t>Agar </a:t>
            </a:r>
            <a:r>
              <a:rPr lang="uz-Cyrl-UZ" sz="2500" dirty="0"/>
              <a:t>boshlang’ich hom ashyo sifatida axborot olinsa, ushbu axborotga ishlov berish natijasida axborot mahsulotinigina olish mumkin</a:t>
            </a:r>
            <a:r>
              <a:rPr lang="uz-Cyrl-UZ" sz="2500" dirty="0" smtClean="0"/>
              <a:t>.</a:t>
            </a:r>
            <a:r>
              <a:rPr lang="en-US" sz="2500" dirty="0" smtClean="0"/>
              <a:t> </a:t>
            </a:r>
            <a:r>
              <a:rPr lang="uz-Cyrl-UZ" sz="2400" dirty="0"/>
              <a:t>Ushbu holda ham «texnologiya» tushunchasining ma’nosi saqlanib qolinadi. Faqat unga «axborot» so’zini qo’shish mumkin. Bu narsa axborotni qayta ishlash natijasida moddiy mahsulotni emas, balki axborotnigina olish mumkinligini aniqlab turadi.</a:t>
            </a:r>
            <a:endParaRPr lang="en-US" sz="2500" dirty="0" smtClean="0"/>
          </a:p>
        </p:txBody>
      </p:sp>
    </p:spTree>
    <p:extLst>
      <p:ext uri="{BB962C8B-B14F-4D97-AF65-F5344CB8AC3E}">
        <p14:creationId xmlns:p14="http://schemas.microsoft.com/office/powerpoint/2010/main" val="4282247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Номер слайда 2"/>
          <p:cNvSpPr>
            <a:spLocks noGrp="1"/>
          </p:cNvSpPr>
          <p:nvPr>
            <p:ph type="sldNum" sz="quarter" idx="12"/>
          </p:nvPr>
        </p:nvSpPr>
        <p:spPr/>
        <p:txBody>
          <a:bodyPr/>
          <a:lstStyle/>
          <a:p>
            <a:fld id="{336EAF48-34A1-465C-A231-389CEB0E8ED0}" type="slidenum">
              <a:rPr lang="ru-RU" smtClean="0"/>
              <a:t>13</a:t>
            </a:fld>
            <a:endParaRPr lang="ru-RU"/>
          </a:p>
        </p:txBody>
      </p:sp>
      <p:sp>
        <p:nvSpPr>
          <p:cNvPr id="4" name="Объект 3"/>
          <p:cNvSpPr>
            <a:spLocks noGrp="1"/>
          </p:cNvSpPr>
          <p:nvPr>
            <p:ph sz="quarter" idx="1"/>
          </p:nvPr>
        </p:nvSpPr>
        <p:spPr/>
        <p:txBody>
          <a:bodyPr/>
          <a:lstStyle/>
          <a:p>
            <a:pPr algn="just"/>
            <a:r>
              <a:rPr lang="uz-Cyrl-UZ" dirty="0"/>
              <a:t>Texnologiyani kuyidagicha ta’riflash mumkin. Texnologiya — bu sun’iy ob’ektlarni yaratishga yunaltirilgan jarayonlarni boshqarishdir. Kerakli jarayonlarni kerakli yunalishda borishini ta’minlash uchun yaratilgan shart-sharoitlar qanchalik yahshi tashkil etilganligi texnologiyaning samaradorligini bildiradi. Bu erda tabiiy jarayonlar nafaqat moddaning tarkibi, tuzilishi va shaklini uzgartirish maqsadida, balki axborotni qayta ishlash va yangi axborot hosil qilish maqsadida ham boshqariladi. </a:t>
            </a:r>
            <a:endParaRPr lang="ru-RU" dirty="0"/>
          </a:p>
        </p:txBody>
      </p:sp>
    </p:spTree>
    <p:extLst>
      <p:ext uri="{BB962C8B-B14F-4D97-AF65-F5344CB8AC3E}">
        <p14:creationId xmlns:p14="http://schemas.microsoft.com/office/powerpoint/2010/main" val="2370740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lstStyle/>
          <a:p>
            <a:fld id="{336EAF48-34A1-465C-A231-389CEB0E8ED0}" type="slidenum">
              <a:rPr lang="ru-RU" smtClean="0"/>
              <a:t>14</a:t>
            </a:fld>
            <a:endParaRPr lang="ru-RU"/>
          </a:p>
        </p:txBody>
      </p:sp>
      <p:sp>
        <p:nvSpPr>
          <p:cNvPr id="4" name="Объект 3"/>
          <p:cNvSpPr>
            <a:spLocks noGrp="1"/>
          </p:cNvSpPr>
          <p:nvPr>
            <p:ph sz="quarter" idx="1"/>
          </p:nvPr>
        </p:nvSpPr>
        <p:spPr/>
        <p:txBody>
          <a:bodyPr/>
          <a:lstStyle/>
          <a:p>
            <a:pPr algn="just"/>
            <a:r>
              <a:rPr lang="uz-Cyrl-UZ" b="1" dirty="0"/>
              <a:t>Axborot texnologiyasi</a:t>
            </a:r>
            <a:r>
              <a:rPr lang="uz-Cyrl-UZ" dirty="0"/>
              <a:t> — bu ahboriy ma’lumotni bir ko’rinishdan ikkinchi, sifat jihatidan yangi ko’rinishga keltirish, axborotni yig’ish, qayta ishlash va uzatishning usul va vositalari majmuasidan foydalanish jarayonidir.</a:t>
            </a:r>
            <a:endParaRPr lang="ru-RU" dirty="0"/>
          </a:p>
          <a:p>
            <a:pPr algn="just"/>
            <a:r>
              <a:rPr lang="uz-Cyrl-UZ" dirty="0"/>
              <a:t>Moddiy ishlab chiqarish texnologiyasining maqsadi insonning talabini qondiradigan yangi mahsulot ishlab chiqarishdan iborat. Axborot texnologiyasining maqsadi esa insonning biror-bir ishni bajarishi uchun zarur bo’lgan, uni tahlil etish va u asosida  qaror Qabul qilishi kerak bo’lgan yangi axborotni ishlab chiqarishdan iborat.</a:t>
            </a:r>
            <a:endParaRPr lang="ru-RU" dirty="0"/>
          </a:p>
        </p:txBody>
      </p:sp>
    </p:spTree>
    <p:extLst>
      <p:ext uri="{BB962C8B-B14F-4D97-AF65-F5344CB8AC3E}">
        <p14:creationId xmlns:p14="http://schemas.microsoft.com/office/powerpoint/2010/main" val="2443505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lstStyle/>
          <a:p>
            <a:fld id="{336EAF48-34A1-465C-A231-389CEB0E8ED0}" type="slidenum">
              <a:rPr lang="ru-RU" smtClean="0"/>
              <a:t>15</a:t>
            </a:fld>
            <a:endParaRPr lang="ru-RU"/>
          </a:p>
        </p:txBody>
      </p:sp>
      <p:sp>
        <p:nvSpPr>
          <p:cNvPr id="4" name="Объект 3"/>
          <p:cNvSpPr>
            <a:spLocks noGrp="1"/>
          </p:cNvSpPr>
          <p:nvPr>
            <p:ph sz="quarter" idx="1"/>
          </p:nvPr>
        </p:nvSpPr>
        <p:spPr/>
        <p:txBody>
          <a:bodyPr>
            <a:normAutofit lnSpcReduction="10000"/>
          </a:bodyPr>
          <a:lstStyle/>
          <a:p>
            <a:pPr algn="just"/>
            <a:r>
              <a:rPr lang="uz-Cyrl-UZ" dirty="0"/>
              <a:t>Axborot texnologiyalari faqat fan va texnika hodisasi bo’lmasdan, iqtisodiy rivojlanishning muhim omiliga aylanmoqda. Axborot bilan qamrab olinmagan biror muhim ho’jalik sektorini (ishlab chiqarish, transport, kredit-moliya sohasi, savdo) misol keltirish qiyin. Ayni paytda kompyuterlar va aloqa vositalari asosida axborotni to’plash, saqlash va taqdim etishning zamonaviy usullari, yangi axborot texnologiyalari va hizmatlarni sotish (tarqatish) maqsadlarida ishlab chiqarish mustaqil tarmoq sifatida shakllandi va ajralib chikdi. Shunday qilib, halq ho’jaligini axborotlashtirish kelgusiga yorib o’tish demakdir.</a:t>
            </a:r>
            <a:endParaRPr lang="ru-RU" dirty="0"/>
          </a:p>
        </p:txBody>
      </p:sp>
    </p:spTree>
    <p:extLst>
      <p:ext uri="{BB962C8B-B14F-4D97-AF65-F5344CB8AC3E}">
        <p14:creationId xmlns:p14="http://schemas.microsoft.com/office/powerpoint/2010/main" val="81035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z-Cyrl-UZ" dirty="0"/>
              <a:t>Robototexnika sohasi</a:t>
            </a:r>
            <a:endParaRPr lang="ru-RU" dirty="0"/>
          </a:p>
        </p:txBody>
      </p:sp>
      <p:sp>
        <p:nvSpPr>
          <p:cNvPr id="3" name="Номер слайда 2"/>
          <p:cNvSpPr>
            <a:spLocks noGrp="1"/>
          </p:cNvSpPr>
          <p:nvPr>
            <p:ph type="sldNum" sz="quarter" idx="12"/>
          </p:nvPr>
        </p:nvSpPr>
        <p:spPr/>
        <p:txBody>
          <a:bodyPr/>
          <a:lstStyle/>
          <a:p>
            <a:fld id="{336EAF48-34A1-465C-A231-389CEB0E8ED0}" type="slidenum">
              <a:rPr lang="ru-RU" smtClean="0"/>
              <a:t>16</a:t>
            </a:fld>
            <a:endParaRPr lang="ru-RU"/>
          </a:p>
        </p:txBody>
      </p:sp>
      <p:sp>
        <p:nvSpPr>
          <p:cNvPr id="4" name="Объект 3"/>
          <p:cNvSpPr>
            <a:spLocks noGrp="1"/>
          </p:cNvSpPr>
          <p:nvPr>
            <p:ph sz="quarter" idx="1"/>
          </p:nvPr>
        </p:nvSpPr>
        <p:spPr/>
        <p:txBody>
          <a:bodyPr/>
          <a:lstStyle/>
          <a:p>
            <a:r>
              <a:rPr lang="uz-Cyrl-UZ" dirty="0"/>
              <a:t>Ma’lumki, «robot» suzi bizning tilimizga ilmiy fantastikadan kirib kelgan. Birinchi bor bu so’zni oltmish yil oldin taniqli cheh fantast yozuvchisi </a:t>
            </a:r>
            <a:r>
              <a:rPr lang="en-US" dirty="0" smtClean="0"/>
              <a:t>K</a:t>
            </a:r>
            <a:r>
              <a:rPr lang="uz-Cyrl-UZ" dirty="0" smtClean="0"/>
              <a:t>arel </a:t>
            </a:r>
            <a:r>
              <a:rPr lang="en-US" dirty="0" smtClean="0"/>
              <a:t>Cha</a:t>
            </a:r>
            <a:r>
              <a:rPr lang="uz-Cyrl-UZ" dirty="0" smtClean="0"/>
              <a:t>pek </a:t>
            </a:r>
            <a:r>
              <a:rPr lang="uz-Cyrl-UZ" dirty="0"/>
              <a:t>ishlatgan. Ammo «mehanik odamlar» undan oldinrok ham ma’lum edi. </a:t>
            </a:r>
            <a:r>
              <a:rPr lang="en-US" dirty="0" smtClean="0"/>
              <a:t>O‘</a:t>
            </a:r>
            <a:r>
              <a:rPr lang="uz-Cyrl-UZ" dirty="0" smtClean="0"/>
              <a:t>rta </a:t>
            </a:r>
            <a:r>
              <a:rPr lang="uz-Cyrl-UZ" dirty="0"/>
              <a:t>asrlarda inson iste’dodlariga ega bo’lgan </a:t>
            </a:r>
            <a:r>
              <a:rPr lang="uz-Cyrl-UZ" dirty="0" smtClean="0"/>
              <a:t>musiqachi-</a:t>
            </a:r>
            <a:r>
              <a:rPr lang="en-US" dirty="0" err="1" smtClean="0"/>
              <a:t>qo</a:t>
            </a:r>
            <a:r>
              <a:rPr lang="uz-Cyrl-UZ" dirty="0" smtClean="0"/>
              <a:t>g’irchok </a:t>
            </a:r>
            <a:r>
              <a:rPr lang="uz-Cyrl-UZ" dirty="0"/>
              <a:t>yoki  </a:t>
            </a:r>
            <a:r>
              <a:rPr lang="uz-Cyrl-UZ" dirty="0" smtClean="0"/>
              <a:t>rassom-</a:t>
            </a:r>
            <a:r>
              <a:rPr lang="en-US" dirty="0" err="1" smtClean="0"/>
              <a:t>qo</a:t>
            </a:r>
            <a:r>
              <a:rPr lang="uz-Cyrl-UZ" dirty="0" smtClean="0"/>
              <a:t>g’irchoqlar </a:t>
            </a:r>
            <a:r>
              <a:rPr lang="uz-Cyrl-UZ" dirty="0"/>
              <a:t>paydo bo’lganligi ma’lum.</a:t>
            </a:r>
            <a:endParaRPr lang="ru-RU" dirty="0"/>
          </a:p>
          <a:p>
            <a:r>
              <a:rPr lang="uz-Cyrl-UZ" dirty="0"/>
              <a:t>Kompyuter asri boshlanishi bilan insonni og’ir va zararli mehnatdan ozod etadigan robotlar paydo bo’ldi.</a:t>
            </a:r>
            <a:endParaRPr lang="ru-RU" dirty="0"/>
          </a:p>
        </p:txBody>
      </p:sp>
    </p:spTree>
    <p:extLst>
      <p:ext uri="{BB962C8B-B14F-4D97-AF65-F5344CB8AC3E}">
        <p14:creationId xmlns:p14="http://schemas.microsoft.com/office/powerpoint/2010/main" val="2482333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lstStyle/>
          <a:p>
            <a:fld id="{336EAF48-34A1-465C-A231-389CEB0E8ED0}" type="slidenum">
              <a:rPr lang="ru-RU" smtClean="0"/>
              <a:t>17</a:t>
            </a:fld>
            <a:endParaRPr lang="ru-RU"/>
          </a:p>
        </p:txBody>
      </p:sp>
      <p:sp>
        <p:nvSpPr>
          <p:cNvPr id="4" name="Объект 3"/>
          <p:cNvSpPr>
            <a:spLocks noGrp="1"/>
          </p:cNvSpPr>
          <p:nvPr>
            <p:ph sz="quarter" idx="1"/>
          </p:nvPr>
        </p:nvSpPr>
        <p:spPr/>
        <p:txBody>
          <a:bodyPr>
            <a:normAutofit/>
          </a:bodyPr>
          <a:lstStyle/>
          <a:p>
            <a:pPr algn="just"/>
            <a:r>
              <a:rPr lang="uz-Cyrl-UZ" dirty="0"/>
              <a:t>Ular garchi odam qiyofasida bo’lmasa-da, ko’plab funktsiyalarni (ishlarni) bajara oladilar. Masalan, </a:t>
            </a:r>
            <a:r>
              <a:rPr lang="en-US" dirty="0" smtClean="0"/>
              <a:t>GM</a:t>
            </a:r>
            <a:r>
              <a:rPr lang="uz-Cyrl-UZ" dirty="0" smtClean="0"/>
              <a:t> </a:t>
            </a:r>
            <a:r>
              <a:rPr lang="en-US" dirty="0" smtClean="0"/>
              <a:t>O‘</a:t>
            </a:r>
            <a:r>
              <a:rPr lang="uz-Cyrl-UZ" dirty="0" smtClean="0"/>
              <a:t>zbekiston </a:t>
            </a:r>
            <a:r>
              <a:rPr lang="en-US" dirty="0" err="1" smtClean="0"/>
              <a:t>qo</a:t>
            </a:r>
            <a:r>
              <a:rPr lang="en-US" dirty="0" smtClean="0"/>
              <a:t>’</a:t>
            </a:r>
            <a:r>
              <a:rPr lang="uz-Cyrl-UZ" dirty="0" smtClean="0"/>
              <a:t>shma avtomobil </a:t>
            </a:r>
            <a:r>
              <a:rPr lang="uz-Cyrl-UZ" dirty="0"/>
              <a:t>korhonasida turli ishlarni bajaradigan robotlar keng </a:t>
            </a:r>
            <a:r>
              <a:rPr lang="uz-Cyrl-UZ" dirty="0" smtClean="0"/>
              <a:t>qo’llanilmo</a:t>
            </a:r>
            <a:r>
              <a:rPr lang="en-US" dirty="0" smtClean="0"/>
              <a:t>q</a:t>
            </a:r>
            <a:r>
              <a:rPr lang="uz-Cyrl-UZ" dirty="0" smtClean="0"/>
              <a:t>da</a:t>
            </a:r>
            <a:r>
              <a:rPr lang="uz-Cyrl-UZ" dirty="0"/>
              <a:t>.</a:t>
            </a:r>
            <a:endParaRPr lang="ru-RU" dirty="0"/>
          </a:p>
          <a:p>
            <a:pPr algn="just"/>
            <a:r>
              <a:rPr lang="uz-Cyrl-UZ" dirty="0"/>
              <a:t>Bugungi kunda robotlar mashinasozlik zavodlarida, po’lat </a:t>
            </a:r>
            <a:r>
              <a:rPr lang="uz-Cyrl-UZ" dirty="0" smtClean="0"/>
              <a:t>q</a:t>
            </a:r>
            <a:r>
              <a:rPr lang="en-US" dirty="0" smtClean="0"/>
              <a:t>u</a:t>
            </a:r>
            <a:r>
              <a:rPr lang="uz-Cyrl-UZ" dirty="0" smtClean="0"/>
              <a:t>yish sehlarida</a:t>
            </a:r>
            <a:r>
              <a:rPr lang="uz-Cyrl-UZ" dirty="0"/>
              <a:t>, himiyaviy laboratoriyalarda, qurilishda keng </a:t>
            </a:r>
            <a:r>
              <a:rPr lang="uz-Cyrl-UZ" dirty="0" smtClean="0"/>
              <a:t>qo’llanilmo</a:t>
            </a:r>
            <a:r>
              <a:rPr lang="en-US" dirty="0" smtClean="0"/>
              <a:t>q</a:t>
            </a:r>
            <a:r>
              <a:rPr lang="uz-Cyrl-UZ" dirty="0" smtClean="0"/>
              <a:t>da</a:t>
            </a:r>
            <a:r>
              <a:rPr lang="uz-Cyrl-UZ" dirty="0"/>
              <a:t>. </a:t>
            </a:r>
            <a:endParaRPr lang="ru-RU" dirty="0"/>
          </a:p>
        </p:txBody>
      </p:sp>
      <p:pic>
        <p:nvPicPr>
          <p:cNvPr id="102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6809" y="4557614"/>
            <a:ext cx="3978442" cy="2048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6511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lstStyle/>
          <a:p>
            <a:fld id="{336EAF48-34A1-465C-A231-389CEB0E8ED0}" type="slidenum">
              <a:rPr lang="ru-RU" smtClean="0"/>
              <a:t>18</a:t>
            </a:fld>
            <a:endParaRPr lang="ru-RU"/>
          </a:p>
        </p:txBody>
      </p:sp>
      <p:sp>
        <p:nvSpPr>
          <p:cNvPr id="4" name="Объект 3"/>
          <p:cNvSpPr>
            <a:spLocks noGrp="1"/>
          </p:cNvSpPr>
          <p:nvPr>
            <p:ph sz="quarter" idx="1"/>
          </p:nvPr>
        </p:nvSpPr>
        <p:spPr/>
        <p:txBody>
          <a:bodyPr/>
          <a:lstStyle/>
          <a:p>
            <a:pPr algn="just"/>
            <a:r>
              <a:rPr lang="ru-RU" dirty="0" err="1"/>
              <a:t>Robotlar</a:t>
            </a:r>
            <a:r>
              <a:rPr lang="ru-RU" dirty="0"/>
              <a:t> </a:t>
            </a:r>
            <a:r>
              <a:rPr lang="ru-RU" dirty="0" err="1"/>
              <a:t>orasida</a:t>
            </a:r>
            <a:r>
              <a:rPr lang="ru-RU" dirty="0"/>
              <a:t> </a:t>
            </a:r>
            <a:r>
              <a:rPr lang="ru-RU" dirty="0" err="1"/>
              <a:t>keng</a:t>
            </a:r>
            <a:r>
              <a:rPr lang="ru-RU" dirty="0"/>
              <a:t> </a:t>
            </a:r>
            <a:r>
              <a:rPr lang="ru-RU" dirty="0" err="1"/>
              <a:t>tarqalgani</a:t>
            </a:r>
            <a:r>
              <a:rPr lang="ru-RU" dirty="0"/>
              <a:t> </a:t>
            </a:r>
            <a:r>
              <a:rPr lang="ru-RU" dirty="0" err="1"/>
              <a:t>bu</a:t>
            </a:r>
            <a:r>
              <a:rPr lang="ru-RU" dirty="0"/>
              <a:t> </a:t>
            </a:r>
            <a:r>
              <a:rPr lang="ru-RU" dirty="0" err="1"/>
              <a:t>robot</a:t>
            </a:r>
            <a:r>
              <a:rPr lang="ru-RU" dirty="0"/>
              <a:t> </a:t>
            </a:r>
            <a:r>
              <a:rPr lang="ru-RU" dirty="0" err="1"/>
              <a:t>manipulyatorlardir</a:t>
            </a:r>
            <a:r>
              <a:rPr lang="ru-RU" dirty="0"/>
              <a:t>. </a:t>
            </a:r>
            <a:r>
              <a:rPr lang="ru-RU" dirty="0" err="1"/>
              <a:t>Manipulyatorlar</a:t>
            </a:r>
            <a:r>
              <a:rPr lang="ru-RU" dirty="0"/>
              <a:t> — </a:t>
            </a:r>
            <a:r>
              <a:rPr lang="ru-RU" dirty="0" err="1"/>
              <a:t>o’ta</a:t>
            </a:r>
            <a:r>
              <a:rPr lang="ru-RU" dirty="0"/>
              <a:t> </a:t>
            </a:r>
            <a:r>
              <a:rPr lang="ru-RU" dirty="0" err="1"/>
              <a:t>sezgir</a:t>
            </a:r>
            <a:r>
              <a:rPr lang="ru-RU" dirty="0"/>
              <a:t> </a:t>
            </a:r>
            <a:r>
              <a:rPr lang="ru-RU" dirty="0" err="1"/>
              <a:t>va</a:t>
            </a:r>
            <a:r>
              <a:rPr lang="ru-RU" dirty="0"/>
              <a:t> </a:t>
            </a:r>
            <a:r>
              <a:rPr lang="ru-RU" dirty="0" err="1"/>
              <a:t>kuchli</a:t>
            </a:r>
            <a:r>
              <a:rPr lang="ru-RU" dirty="0"/>
              <a:t> </a:t>
            </a:r>
            <a:r>
              <a:rPr lang="ru-RU" dirty="0" err="1"/>
              <a:t>mehanik</a:t>
            </a:r>
            <a:r>
              <a:rPr lang="ru-RU" dirty="0"/>
              <a:t> </a:t>
            </a:r>
            <a:r>
              <a:rPr lang="ru-RU" dirty="0" err="1"/>
              <a:t>qo’ldir</a:t>
            </a:r>
            <a:r>
              <a:rPr lang="ru-RU" dirty="0"/>
              <a:t>.</a:t>
            </a:r>
          </a:p>
          <a:p>
            <a:pPr algn="just"/>
            <a:r>
              <a:rPr lang="ru-RU" dirty="0" err="1"/>
              <a:t>Robotlarni</a:t>
            </a:r>
            <a:r>
              <a:rPr lang="ru-RU" dirty="0"/>
              <a:t> </a:t>
            </a:r>
            <a:r>
              <a:rPr lang="ru-RU" dirty="0" err="1"/>
              <a:t>kompyuter</a:t>
            </a:r>
            <a:r>
              <a:rPr lang="ru-RU" dirty="0"/>
              <a:t> </a:t>
            </a:r>
            <a:r>
              <a:rPr lang="ru-RU" dirty="0" err="1"/>
              <a:t>boshqarib</a:t>
            </a:r>
            <a:r>
              <a:rPr lang="ru-RU" dirty="0"/>
              <a:t> </a:t>
            </a:r>
            <a:r>
              <a:rPr lang="ru-RU" dirty="0" err="1"/>
              <a:t>turadi</a:t>
            </a:r>
            <a:r>
              <a:rPr lang="ru-RU" dirty="0"/>
              <a:t>, </a:t>
            </a:r>
            <a:r>
              <a:rPr lang="ru-RU" dirty="0" err="1"/>
              <a:t>ya’ni</a:t>
            </a:r>
            <a:r>
              <a:rPr lang="ru-RU" dirty="0"/>
              <a:t> </a:t>
            </a:r>
            <a:r>
              <a:rPr lang="ru-RU" dirty="0" err="1"/>
              <a:t>kompyuter</a:t>
            </a:r>
            <a:r>
              <a:rPr lang="ru-RU" dirty="0"/>
              <a:t> </a:t>
            </a:r>
            <a:r>
              <a:rPr lang="ru-RU" dirty="0" err="1"/>
              <a:t>robotning</a:t>
            </a:r>
            <a:r>
              <a:rPr lang="ru-RU" dirty="0"/>
              <a:t> «</a:t>
            </a:r>
            <a:r>
              <a:rPr lang="ru-RU" dirty="0" err="1"/>
              <a:t>miyasi»dir</a:t>
            </a:r>
            <a:r>
              <a:rPr lang="ru-RU" dirty="0"/>
              <a:t>, </a:t>
            </a:r>
            <a:r>
              <a:rPr lang="ru-RU" dirty="0" err="1"/>
              <a:t>ular</a:t>
            </a:r>
            <a:r>
              <a:rPr lang="ru-RU" dirty="0"/>
              <a:t> </a:t>
            </a:r>
            <a:r>
              <a:rPr lang="ru-RU" dirty="0" err="1"/>
              <a:t>telekameralar</a:t>
            </a:r>
            <a:r>
              <a:rPr lang="ru-RU" dirty="0"/>
              <a:t> </a:t>
            </a:r>
            <a:r>
              <a:rPr lang="ru-RU" dirty="0" err="1"/>
              <a:t>orqali</a:t>
            </a:r>
            <a:r>
              <a:rPr lang="ru-RU" dirty="0"/>
              <a:t> «</a:t>
            </a:r>
            <a:r>
              <a:rPr lang="ru-RU" dirty="0" err="1"/>
              <a:t>ko’rib</a:t>
            </a:r>
            <a:r>
              <a:rPr lang="ru-RU" dirty="0"/>
              <a:t>», </a:t>
            </a:r>
            <a:r>
              <a:rPr lang="ru-RU" dirty="0" err="1"/>
              <a:t>mikrofonlar</a:t>
            </a:r>
            <a:r>
              <a:rPr lang="ru-RU" dirty="0"/>
              <a:t> </a:t>
            </a:r>
            <a:r>
              <a:rPr lang="ru-RU" dirty="0" err="1"/>
              <a:t>yordamida</a:t>
            </a:r>
            <a:r>
              <a:rPr lang="ru-RU" dirty="0"/>
              <a:t> «</a:t>
            </a:r>
            <a:r>
              <a:rPr lang="ru-RU" dirty="0" err="1"/>
              <a:t>eshitadilar</a:t>
            </a:r>
            <a:r>
              <a:rPr lang="ru-RU" dirty="0"/>
              <a:t>», </a:t>
            </a:r>
            <a:r>
              <a:rPr lang="ru-RU" dirty="0" err="1"/>
              <a:t>ya’ni</a:t>
            </a:r>
            <a:r>
              <a:rPr lang="ru-RU" dirty="0"/>
              <a:t> </a:t>
            </a:r>
            <a:r>
              <a:rPr lang="ru-RU" dirty="0" err="1"/>
              <a:t>axborot</a:t>
            </a:r>
            <a:r>
              <a:rPr lang="ru-RU" dirty="0"/>
              <a:t> </a:t>
            </a:r>
            <a:r>
              <a:rPr lang="ru-RU" dirty="0" err="1"/>
              <a:t>Qabul</a:t>
            </a:r>
            <a:r>
              <a:rPr lang="ru-RU" dirty="0"/>
              <a:t> </a:t>
            </a:r>
            <a:r>
              <a:rPr lang="ru-RU" dirty="0" err="1"/>
              <a:t>qiladilar</a:t>
            </a:r>
            <a:r>
              <a:rPr lang="ru-RU" dirty="0"/>
              <a:t>. </a:t>
            </a:r>
            <a:r>
              <a:rPr lang="ru-RU" dirty="0" err="1"/>
              <a:t>Mahsus</a:t>
            </a:r>
            <a:r>
              <a:rPr lang="ru-RU" dirty="0"/>
              <a:t> </a:t>
            </a:r>
            <a:r>
              <a:rPr lang="ru-RU" dirty="0" err="1"/>
              <a:t>datchiklar</a:t>
            </a:r>
            <a:r>
              <a:rPr lang="ru-RU" dirty="0"/>
              <a:t> «</a:t>
            </a:r>
            <a:r>
              <a:rPr lang="ru-RU" dirty="0" err="1"/>
              <a:t>sezgi</a:t>
            </a:r>
            <a:r>
              <a:rPr lang="ru-RU" dirty="0"/>
              <a:t>» </a:t>
            </a:r>
            <a:r>
              <a:rPr lang="ru-RU" dirty="0" err="1"/>
              <a:t>organi</a:t>
            </a:r>
            <a:r>
              <a:rPr lang="ru-RU" dirty="0"/>
              <a:t> </a:t>
            </a:r>
            <a:r>
              <a:rPr lang="ru-RU" dirty="0" err="1"/>
              <a:t>vazifasini</a:t>
            </a:r>
            <a:r>
              <a:rPr lang="ru-RU" dirty="0"/>
              <a:t> </a:t>
            </a:r>
            <a:r>
              <a:rPr lang="en-US" dirty="0" smtClean="0"/>
              <a:t>o’</a:t>
            </a:r>
            <a:r>
              <a:rPr lang="ru-RU" dirty="0" err="1" smtClean="0"/>
              <a:t>taydi</a:t>
            </a:r>
            <a:r>
              <a:rPr lang="ru-RU" dirty="0"/>
              <a:t>.</a:t>
            </a:r>
          </a:p>
          <a:p>
            <a:endParaRPr lang="ru-RU" dirty="0"/>
          </a:p>
        </p:txBody>
      </p:sp>
    </p:spTree>
    <p:extLst>
      <p:ext uri="{BB962C8B-B14F-4D97-AF65-F5344CB8AC3E}">
        <p14:creationId xmlns:p14="http://schemas.microsoft.com/office/powerpoint/2010/main" val="122717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Номер слайда 2"/>
          <p:cNvSpPr>
            <a:spLocks noGrp="1"/>
          </p:cNvSpPr>
          <p:nvPr>
            <p:ph type="sldNum" sz="quarter" idx="12"/>
          </p:nvPr>
        </p:nvSpPr>
        <p:spPr/>
        <p:txBody>
          <a:bodyPr/>
          <a:lstStyle/>
          <a:p>
            <a:fld id="{336EAF48-34A1-465C-A231-389CEB0E8ED0}" type="slidenum">
              <a:rPr lang="ru-RU" smtClean="0"/>
              <a:t>19</a:t>
            </a:fld>
            <a:endParaRPr lang="ru-RU"/>
          </a:p>
        </p:txBody>
      </p:sp>
      <p:sp>
        <p:nvSpPr>
          <p:cNvPr id="4" name="Объект 3"/>
          <p:cNvSpPr>
            <a:spLocks noGrp="1"/>
          </p:cNvSpPr>
          <p:nvPr>
            <p:ph sz="quarter" idx="1"/>
          </p:nvPr>
        </p:nvSpPr>
        <p:spPr/>
        <p:txBody>
          <a:bodyPr/>
          <a:lstStyle/>
          <a:p>
            <a:pPr algn="just"/>
            <a:r>
              <a:rPr lang="ru-RU" dirty="0" err="1"/>
              <a:t>Mahsulotni</a:t>
            </a:r>
            <a:r>
              <a:rPr lang="ru-RU" dirty="0"/>
              <a:t> </a:t>
            </a:r>
            <a:r>
              <a:rPr lang="ru-RU" dirty="0" err="1"/>
              <a:t>ishlab</a:t>
            </a:r>
            <a:r>
              <a:rPr lang="ru-RU" dirty="0"/>
              <a:t> </a:t>
            </a:r>
            <a:r>
              <a:rPr lang="ru-RU" dirty="0" err="1"/>
              <a:t>chiqarish</a:t>
            </a:r>
            <a:r>
              <a:rPr lang="ru-RU" dirty="0"/>
              <a:t> </a:t>
            </a:r>
            <a:r>
              <a:rPr lang="ru-RU" dirty="0" err="1"/>
              <a:t>uchun</a:t>
            </a:r>
            <a:r>
              <a:rPr lang="ru-RU" dirty="0"/>
              <a:t> </a:t>
            </a:r>
            <a:r>
              <a:rPr lang="ru-RU" dirty="0" err="1"/>
              <a:t>kerakli</a:t>
            </a:r>
            <a:r>
              <a:rPr lang="ru-RU" dirty="0"/>
              <a:t> </a:t>
            </a:r>
            <a:r>
              <a:rPr lang="ru-RU" dirty="0" err="1"/>
              <a:t>barcha</a:t>
            </a:r>
            <a:r>
              <a:rPr lang="ru-RU" dirty="0"/>
              <a:t> </a:t>
            </a:r>
            <a:r>
              <a:rPr lang="ru-RU" dirty="0" err="1"/>
              <a:t>qurilmaning</a:t>
            </a:r>
            <a:r>
              <a:rPr lang="ru-RU" dirty="0"/>
              <a:t> </a:t>
            </a:r>
            <a:r>
              <a:rPr lang="ru-RU" dirty="0" err="1"/>
              <a:t>imkoniyatlari</a:t>
            </a:r>
            <a:r>
              <a:rPr lang="ru-RU" dirty="0"/>
              <a:t>, </a:t>
            </a:r>
            <a:r>
              <a:rPr lang="ru-RU" dirty="0" err="1"/>
              <a:t>unga</a:t>
            </a:r>
            <a:r>
              <a:rPr lang="ru-RU" dirty="0"/>
              <a:t> </a:t>
            </a:r>
            <a:r>
              <a:rPr lang="ru-RU" dirty="0" err="1"/>
              <a:t>ketadigan</a:t>
            </a:r>
            <a:r>
              <a:rPr lang="ru-RU" dirty="0"/>
              <a:t> </a:t>
            </a:r>
            <a:r>
              <a:rPr lang="ru-RU" dirty="0" err="1"/>
              <a:t>sarf-harajatlarni</a:t>
            </a:r>
            <a:r>
              <a:rPr lang="ru-RU" dirty="0"/>
              <a:t> </a:t>
            </a:r>
            <a:r>
              <a:rPr lang="ru-RU" dirty="0" err="1"/>
              <a:t>hisob-kitob</a:t>
            </a:r>
            <a:r>
              <a:rPr lang="ru-RU" dirty="0"/>
              <a:t> </a:t>
            </a:r>
            <a:r>
              <a:rPr lang="ru-RU" dirty="0" err="1"/>
              <a:t>qilishda</a:t>
            </a:r>
            <a:r>
              <a:rPr lang="ru-RU" dirty="0"/>
              <a:t> </a:t>
            </a:r>
            <a:r>
              <a:rPr lang="ru-RU" dirty="0" err="1"/>
              <a:t>va</a:t>
            </a:r>
            <a:r>
              <a:rPr lang="ru-RU" dirty="0"/>
              <a:t> </a:t>
            </a:r>
            <a:r>
              <a:rPr lang="ru-RU" dirty="0" err="1"/>
              <a:t>boshqa</a:t>
            </a:r>
            <a:r>
              <a:rPr lang="ru-RU" dirty="0"/>
              <a:t> </a:t>
            </a:r>
            <a:r>
              <a:rPr lang="ru-RU" dirty="0" err="1"/>
              <a:t>ishlarni</a:t>
            </a:r>
            <a:r>
              <a:rPr lang="ru-RU" dirty="0"/>
              <a:t> </a:t>
            </a:r>
            <a:r>
              <a:rPr lang="ru-RU" dirty="0" err="1"/>
              <a:t>bajarishda</a:t>
            </a:r>
            <a:r>
              <a:rPr lang="ru-RU" dirty="0"/>
              <a:t> </a:t>
            </a:r>
            <a:r>
              <a:rPr lang="ru-RU" dirty="0" err="1"/>
              <a:t>ham</a:t>
            </a:r>
            <a:r>
              <a:rPr lang="ru-RU" dirty="0"/>
              <a:t> </a:t>
            </a:r>
            <a:r>
              <a:rPr lang="ru-RU" dirty="0" err="1"/>
              <a:t>kompyuter</a:t>
            </a:r>
            <a:r>
              <a:rPr lang="ru-RU" dirty="0"/>
              <a:t> </a:t>
            </a:r>
            <a:r>
              <a:rPr lang="ru-RU" dirty="0" err="1"/>
              <a:t>beg’araz</a:t>
            </a:r>
            <a:r>
              <a:rPr lang="ru-RU" dirty="0"/>
              <a:t> </a:t>
            </a:r>
            <a:r>
              <a:rPr lang="ru-RU" dirty="0" err="1"/>
              <a:t>yordamchidir</a:t>
            </a:r>
            <a:r>
              <a:rPr lang="ru-RU" dirty="0"/>
              <a:t>.</a:t>
            </a:r>
          </a:p>
          <a:p>
            <a:pPr algn="just"/>
            <a:r>
              <a:rPr lang="ru-RU" dirty="0" err="1"/>
              <a:t>Mahsulotni</a:t>
            </a:r>
            <a:r>
              <a:rPr lang="ru-RU" dirty="0"/>
              <a:t> </a:t>
            </a:r>
            <a:r>
              <a:rPr lang="ru-RU" dirty="0" err="1"/>
              <a:t>ishlab</a:t>
            </a:r>
            <a:r>
              <a:rPr lang="ru-RU" dirty="0"/>
              <a:t> </a:t>
            </a:r>
            <a:r>
              <a:rPr lang="ru-RU" dirty="0" err="1"/>
              <a:t>chiqarishda</a:t>
            </a:r>
            <a:r>
              <a:rPr lang="ru-RU" dirty="0"/>
              <a:t> </a:t>
            </a:r>
            <a:r>
              <a:rPr lang="ru-RU" dirty="0" err="1"/>
              <a:t>axborot</a:t>
            </a:r>
            <a:r>
              <a:rPr lang="ru-RU" dirty="0"/>
              <a:t> </a:t>
            </a:r>
            <a:r>
              <a:rPr lang="ru-RU" dirty="0" err="1"/>
              <a:t>asosiy</a:t>
            </a:r>
            <a:r>
              <a:rPr lang="ru-RU" dirty="0"/>
              <a:t> </a:t>
            </a:r>
            <a:r>
              <a:rPr lang="ru-RU" dirty="0" err="1"/>
              <a:t>kompyuterdan</a:t>
            </a:r>
            <a:r>
              <a:rPr lang="ru-RU" dirty="0"/>
              <a:t> </a:t>
            </a:r>
            <a:r>
              <a:rPr lang="ru-RU" dirty="0" err="1"/>
              <a:t>ishlab</a:t>
            </a:r>
            <a:r>
              <a:rPr lang="ru-RU" dirty="0"/>
              <a:t> </a:t>
            </a:r>
            <a:r>
              <a:rPr lang="ru-RU" dirty="0" err="1"/>
              <a:t>chiqarish</a:t>
            </a:r>
            <a:r>
              <a:rPr lang="ru-RU" dirty="0"/>
              <a:t> </a:t>
            </a:r>
            <a:r>
              <a:rPr lang="ru-RU" dirty="0" err="1"/>
              <a:t>liniyalariga</a:t>
            </a:r>
            <a:r>
              <a:rPr lang="ru-RU" dirty="0"/>
              <a:t> </a:t>
            </a:r>
            <a:r>
              <a:rPr lang="ru-RU" dirty="0" err="1"/>
              <a:t>etkaziladi</a:t>
            </a:r>
            <a:r>
              <a:rPr lang="ru-RU" dirty="0"/>
              <a:t>. U </a:t>
            </a:r>
            <a:r>
              <a:rPr lang="ru-RU" dirty="0" err="1"/>
              <a:t>erda</a:t>
            </a:r>
            <a:r>
              <a:rPr lang="ru-RU" dirty="0"/>
              <a:t> </a:t>
            </a:r>
            <a:r>
              <a:rPr lang="ru-RU" dirty="0" err="1"/>
              <a:t>axborotni</a:t>
            </a:r>
            <a:r>
              <a:rPr lang="ru-RU" dirty="0"/>
              <a:t> </a:t>
            </a:r>
            <a:r>
              <a:rPr lang="ru-RU" dirty="0" err="1"/>
              <a:t>Qabul</a:t>
            </a:r>
            <a:r>
              <a:rPr lang="ru-RU" dirty="0"/>
              <a:t> </a:t>
            </a:r>
            <a:r>
              <a:rPr lang="ru-RU" dirty="0" err="1"/>
              <a:t>qilishga</a:t>
            </a:r>
            <a:r>
              <a:rPr lang="ru-RU" dirty="0"/>
              <a:t> </a:t>
            </a:r>
            <a:r>
              <a:rPr lang="ru-RU" dirty="0" err="1"/>
              <a:t>tayyor</a:t>
            </a:r>
            <a:r>
              <a:rPr lang="ru-RU" dirty="0"/>
              <a:t> </a:t>
            </a:r>
            <a:r>
              <a:rPr lang="ru-RU" dirty="0" err="1"/>
              <a:t>turgan</a:t>
            </a:r>
            <a:r>
              <a:rPr lang="ru-RU" dirty="0"/>
              <a:t> </a:t>
            </a:r>
            <a:r>
              <a:rPr lang="ru-RU" dirty="0" err="1"/>
              <a:t>robotlar</a:t>
            </a:r>
            <a:r>
              <a:rPr lang="ru-RU" dirty="0"/>
              <a:t> </a:t>
            </a:r>
            <a:r>
              <a:rPr lang="ru-RU" dirty="0" err="1"/>
              <a:t>kompyuter</a:t>
            </a:r>
            <a:r>
              <a:rPr lang="ru-RU" dirty="0"/>
              <a:t> </a:t>
            </a:r>
            <a:r>
              <a:rPr lang="ru-RU" dirty="0" err="1"/>
              <a:t>uzatgan</a:t>
            </a:r>
            <a:r>
              <a:rPr lang="ru-RU" dirty="0"/>
              <a:t> </a:t>
            </a:r>
            <a:r>
              <a:rPr lang="ru-RU" dirty="0" err="1"/>
              <a:t>dastur</a:t>
            </a:r>
            <a:r>
              <a:rPr lang="ru-RU" dirty="0"/>
              <a:t> </a:t>
            </a:r>
            <a:r>
              <a:rPr lang="ru-RU" dirty="0" err="1"/>
              <a:t>asosida</a:t>
            </a:r>
            <a:r>
              <a:rPr lang="ru-RU" dirty="0"/>
              <a:t> </a:t>
            </a:r>
            <a:r>
              <a:rPr lang="ru-RU" dirty="0" err="1"/>
              <a:t>mahsulotni</a:t>
            </a:r>
            <a:r>
              <a:rPr lang="ru-RU" dirty="0"/>
              <a:t> </a:t>
            </a:r>
            <a:r>
              <a:rPr lang="ru-RU" dirty="0" err="1"/>
              <a:t>yig’a</a:t>
            </a:r>
            <a:r>
              <a:rPr lang="ru-RU" dirty="0"/>
              <a:t> </a:t>
            </a:r>
            <a:r>
              <a:rPr lang="ru-RU" dirty="0" err="1"/>
              <a:t>boshlaydi</a:t>
            </a:r>
            <a:r>
              <a:rPr lang="ru-RU" dirty="0"/>
              <a:t>. </a:t>
            </a:r>
            <a:r>
              <a:rPr lang="ru-RU" dirty="0" err="1"/>
              <a:t>Tayyor</a:t>
            </a:r>
            <a:r>
              <a:rPr lang="ru-RU" dirty="0"/>
              <a:t> </a:t>
            </a:r>
            <a:r>
              <a:rPr lang="ru-RU" dirty="0" err="1"/>
              <a:t>mahsulotlar</a:t>
            </a:r>
            <a:r>
              <a:rPr lang="ru-RU" dirty="0"/>
              <a:t> </a:t>
            </a:r>
            <a:r>
              <a:rPr lang="ru-RU" dirty="0" err="1"/>
              <a:t>esa</a:t>
            </a:r>
            <a:r>
              <a:rPr lang="ru-RU" dirty="0"/>
              <a:t> </a:t>
            </a:r>
            <a:r>
              <a:rPr lang="ru-RU" dirty="0" err="1"/>
              <a:t>robotlar</a:t>
            </a:r>
            <a:r>
              <a:rPr lang="ru-RU" dirty="0"/>
              <a:t> </a:t>
            </a:r>
            <a:r>
              <a:rPr lang="ru-RU" dirty="0" err="1"/>
              <a:t>yordamida</a:t>
            </a:r>
            <a:r>
              <a:rPr lang="ru-RU" dirty="0"/>
              <a:t> </a:t>
            </a:r>
            <a:r>
              <a:rPr lang="ru-RU" dirty="0" err="1"/>
              <a:t>tekshirilib</a:t>
            </a:r>
            <a:r>
              <a:rPr lang="ru-RU" dirty="0"/>
              <a:t>, </a:t>
            </a:r>
            <a:r>
              <a:rPr lang="ru-RU" dirty="0" err="1"/>
              <a:t>omborlarga</a:t>
            </a:r>
            <a:r>
              <a:rPr lang="ru-RU" dirty="0"/>
              <a:t> </a:t>
            </a:r>
            <a:r>
              <a:rPr lang="ru-RU" dirty="0" err="1"/>
              <a:t>jo’natiladi</a:t>
            </a:r>
            <a:r>
              <a:rPr lang="ru-RU" dirty="0" smtClean="0"/>
              <a:t>.</a:t>
            </a:r>
            <a:endParaRPr lang="ru-RU" dirty="0"/>
          </a:p>
        </p:txBody>
      </p:sp>
    </p:spTree>
    <p:extLst>
      <p:ext uri="{BB962C8B-B14F-4D97-AF65-F5344CB8AC3E}">
        <p14:creationId xmlns:p14="http://schemas.microsoft.com/office/powerpoint/2010/main" val="337464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t>Reja</a:t>
            </a:r>
            <a:r>
              <a:rPr lang="en-US" dirty="0" smtClean="0"/>
              <a:t>:</a:t>
            </a:r>
            <a:endParaRPr lang="ru-RU" dirty="0"/>
          </a:p>
        </p:txBody>
      </p:sp>
      <p:sp>
        <p:nvSpPr>
          <p:cNvPr id="3" name="Объект 2"/>
          <p:cNvSpPr>
            <a:spLocks noGrp="1"/>
          </p:cNvSpPr>
          <p:nvPr>
            <p:ph sz="quarter" idx="1"/>
          </p:nvPr>
        </p:nvSpPr>
        <p:spPr/>
        <p:txBody>
          <a:bodyPr/>
          <a:lstStyle/>
          <a:p>
            <a:r>
              <a:rPr lang="en-US" dirty="0" err="1" smtClean="0"/>
              <a:t>Texnik</a:t>
            </a:r>
            <a:r>
              <a:rPr lang="en-US" dirty="0" smtClean="0"/>
              <a:t> </a:t>
            </a:r>
            <a:r>
              <a:rPr lang="en-US" dirty="0" err="1" smtClean="0"/>
              <a:t>tizimlarda</a:t>
            </a:r>
            <a:r>
              <a:rPr lang="en-US" dirty="0" smtClean="0"/>
              <a:t> </a:t>
            </a:r>
            <a:r>
              <a:rPr lang="en-US" dirty="0" err="1" smtClean="0"/>
              <a:t>axborot</a:t>
            </a:r>
            <a:r>
              <a:rPr lang="en-US" dirty="0" smtClean="0"/>
              <a:t> </a:t>
            </a:r>
            <a:r>
              <a:rPr lang="en-US" dirty="0" err="1" smtClean="0"/>
              <a:t>texnologiyalari</a:t>
            </a:r>
            <a:r>
              <a:rPr lang="en-US" dirty="0" smtClean="0"/>
              <a:t> </a:t>
            </a:r>
            <a:r>
              <a:rPr lang="en-US" dirty="0" err="1" smtClean="0"/>
              <a:t>fanining</a:t>
            </a:r>
            <a:r>
              <a:rPr lang="en-US" dirty="0" smtClean="0"/>
              <a:t> </a:t>
            </a:r>
            <a:r>
              <a:rPr lang="en-US" dirty="0" err="1" smtClean="0"/>
              <a:t>asosiy</a:t>
            </a:r>
            <a:r>
              <a:rPr lang="en-US" dirty="0" smtClean="0"/>
              <a:t> </a:t>
            </a:r>
            <a:r>
              <a:rPr lang="en-US" dirty="0" err="1" smtClean="0"/>
              <a:t>vazifalari</a:t>
            </a:r>
            <a:r>
              <a:rPr lang="en-US" dirty="0" smtClean="0"/>
              <a:t>;</a:t>
            </a:r>
          </a:p>
          <a:p>
            <a:r>
              <a:rPr lang="en-US" dirty="0" err="1" smtClean="0"/>
              <a:t>O’zbekistonda</a:t>
            </a:r>
            <a:r>
              <a:rPr lang="en-US" dirty="0" smtClean="0"/>
              <a:t> AKT </a:t>
            </a:r>
            <a:r>
              <a:rPr lang="en-US" dirty="0" err="1" smtClean="0"/>
              <a:t>sohasini</a:t>
            </a:r>
            <a:r>
              <a:rPr lang="en-US" dirty="0" smtClean="0"/>
              <a:t> </a:t>
            </a:r>
            <a:r>
              <a:rPr lang="en-US" dirty="0" err="1" smtClean="0"/>
              <a:t>rivojlantirishdagi</a:t>
            </a:r>
            <a:r>
              <a:rPr lang="en-US" dirty="0" smtClean="0"/>
              <a:t> </a:t>
            </a:r>
            <a:r>
              <a:rPr lang="en-US" dirty="0" err="1" smtClean="0"/>
              <a:t>Qaror</a:t>
            </a:r>
            <a:r>
              <a:rPr lang="en-US" dirty="0" smtClean="0"/>
              <a:t>, </a:t>
            </a:r>
            <a:r>
              <a:rPr lang="en-US" dirty="0" err="1" smtClean="0"/>
              <a:t>Farmon</a:t>
            </a:r>
            <a:r>
              <a:rPr lang="en-US" dirty="0" smtClean="0"/>
              <a:t>, </a:t>
            </a:r>
            <a:r>
              <a:rPr lang="en-US" dirty="0" err="1" smtClean="0"/>
              <a:t>Qonunlar</a:t>
            </a:r>
            <a:r>
              <a:rPr lang="en-US" dirty="0" smtClean="0"/>
              <a:t>;</a:t>
            </a:r>
          </a:p>
          <a:p>
            <a:r>
              <a:rPr lang="en-US" dirty="0" err="1" smtClean="0"/>
              <a:t>Axborot</a:t>
            </a:r>
            <a:r>
              <a:rPr lang="en-US" dirty="0" smtClean="0"/>
              <a:t> </a:t>
            </a:r>
            <a:r>
              <a:rPr lang="en-US" dirty="0" err="1" smtClean="0"/>
              <a:t>texnologiyalarini</a:t>
            </a:r>
            <a:r>
              <a:rPr lang="en-US" dirty="0" smtClean="0"/>
              <a:t> </a:t>
            </a:r>
            <a:r>
              <a:rPr lang="en-US" dirty="0" err="1" smtClean="0"/>
              <a:t>texnik</a:t>
            </a:r>
            <a:r>
              <a:rPr lang="en-US" dirty="0" smtClean="0"/>
              <a:t> </a:t>
            </a:r>
            <a:r>
              <a:rPr lang="en-US" dirty="0" err="1" smtClean="0"/>
              <a:t>yo’nalishlarda</a:t>
            </a:r>
            <a:r>
              <a:rPr lang="en-US" dirty="0" smtClean="0"/>
              <a:t> </a:t>
            </a:r>
            <a:r>
              <a:rPr lang="en-US" dirty="0" err="1" smtClean="0"/>
              <a:t>tadbiq</a:t>
            </a:r>
            <a:r>
              <a:rPr lang="en-US" dirty="0" smtClean="0"/>
              <a:t> </a:t>
            </a:r>
            <a:r>
              <a:rPr lang="en-US" dirty="0" err="1" smtClean="0"/>
              <a:t>etish</a:t>
            </a:r>
            <a:r>
              <a:rPr lang="en-US" dirty="0" smtClean="0"/>
              <a:t> </a:t>
            </a:r>
            <a:r>
              <a:rPr lang="en-US" dirty="0" err="1" smtClean="0"/>
              <a:t>tamoyillari</a:t>
            </a:r>
            <a:r>
              <a:rPr lang="en-US" dirty="0" smtClean="0"/>
              <a:t>;</a:t>
            </a:r>
          </a:p>
          <a:p>
            <a:r>
              <a:rPr lang="en-US" dirty="0" err="1" smtClean="0"/>
              <a:t>Robototexnikada</a:t>
            </a:r>
            <a:r>
              <a:rPr lang="en-US" dirty="0" smtClean="0"/>
              <a:t> </a:t>
            </a:r>
            <a:r>
              <a:rPr lang="en-US" dirty="0" err="1" smtClean="0"/>
              <a:t>va</a:t>
            </a:r>
            <a:r>
              <a:rPr lang="en-US" dirty="0" smtClean="0"/>
              <a:t> </a:t>
            </a:r>
            <a:r>
              <a:rPr lang="en-US" dirty="0" err="1" smtClean="0"/>
              <a:t>ishlab</a:t>
            </a:r>
            <a:r>
              <a:rPr lang="en-US" dirty="0" smtClean="0"/>
              <a:t> </a:t>
            </a:r>
            <a:r>
              <a:rPr lang="en-US" dirty="0" err="1" smtClean="0"/>
              <a:t>chiqarishda</a:t>
            </a:r>
            <a:r>
              <a:rPr lang="en-US" dirty="0" smtClean="0"/>
              <a:t> </a:t>
            </a:r>
            <a:r>
              <a:rPr lang="en-US" dirty="0" err="1" smtClean="0"/>
              <a:t>axborot</a:t>
            </a:r>
            <a:r>
              <a:rPr lang="en-US" dirty="0" smtClean="0"/>
              <a:t> </a:t>
            </a:r>
            <a:r>
              <a:rPr lang="en-US" dirty="0" err="1" smtClean="0"/>
              <a:t>texnologiyalari</a:t>
            </a:r>
            <a:r>
              <a:rPr lang="en-US" dirty="0" smtClean="0"/>
              <a:t>.</a:t>
            </a:r>
            <a:endParaRPr lang="ru-RU" dirty="0"/>
          </a:p>
        </p:txBody>
      </p:sp>
      <p:sp>
        <p:nvSpPr>
          <p:cNvPr id="4" name="Номер слайда 3"/>
          <p:cNvSpPr>
            <a:spLocks noGrp="1"/>
          </p:cNvSpPr>
          <p:nvPr>
            <p:ph type="sldNum" sz="quarter" idx="12"/>
          </p:nvPr>
        </p:nvSpPr>
        <p:spPr/>
        <p:txBody>
          <a:bodyPr/>
          <a:lstStyle/>
          <a:p>
            <a:fld id="{336EAF48-34A1-465C-A231-389CEB0E8ED0}" type="slidenum">
              <a:rPr lang="ru-RU" smtClean="0"/>
              <a:t>2</a:t>
            </a:fld>
            <a:endParaRPr lang="ru-RU"/>
          </a:p>
        </p:txBody>
      </p:sp>
    </p:spTree>
    <p:extLst>
      <p:ext uri="{BB962C8B-B14F-4D97-AF65-F5344CB8AC3E}">
        <p14:creationId xmlns:p14="http://schemas.microsoft.com/office/powerpoint/2010/main" val="289501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a:t>Ishlab</a:t>
            </a:r>
            <a:r>
              <a:rPr lang="ru-RU" dirty="0"/>
              <a:t> </a:t>
            </a:r>
            <a:r>
              <a:rPr lang="ru-RU" dirty="0" err="1"/>
              <a:t>chiqarish</a:t>
            </a:r>
            <a:r>
              <a:rPr lang="ru-RU" dirty="0"/>
              <a:t> </a:t>
            </a:r>
            <a:r>
              <a:rPr lang="ru-RU" dirty="0" err="1"/>
              <a:t>sohasi</a:t>
            </a:r>
            <a:endParaRPr lang="ru-RU" dirty="0"/>
          </a:p>
        </p:txBody>
      </p:sp>
      <p:sp>
        <p:nvSpPr>
          <p:cNvPr id="3" name="Номер слайда 2"/>
          <p:cNvSpPr>
            <a:spLocks noGrp="1"/>
          </p:cNvSpPr>
          <p:nvPr>
            <p:ph type="sldNum" sz="quarter" idx="12"/>
          </p:nvPr>
        </p:nvSpPr>
        <p:spPr/>
        <p:txBody>
          <a:bodyPr/>
          <a:lstStyle/>
          <a:p>
            <a:fld id="{336EAF48-34A1-465C-A231-389CEB0E8ED0}" type="slidenum">
              <a:rPr lang="ru-RU" smtClean="0"/>
              <a:t>20</a:t>
            </a:fld>
            <a:endParaRPr lang="ru-RU"/>
          </a:p>
        </p:txBody>
      </p:sp>
      <p:sp>
        <p:nvSpPr>
          <p:cNvPr id="4" name="Объект 3"/>
          <p:cNvSpPr>
            <a:spLocks noGrp="1"/>
          </p:cNvSpPr>
          <p:nvPr>
            <p:ph sz="quarter" idx="1"/>
          </p:nvPr>
        </p:nvSpPr>
        <p:spPr/>
        <p:txBody>
          <a:bodyPr/>
          <a:lstStyle/>
          <a:p>
            <a:pPr algn="just"/>
            <a:r>
              <a:rPr lang="ru-RU" dirty="0" err="1"/>
              <a:t>Ishlab</a:t>
            </a:r>
            <a:r>
              <a:rPr lang="ru-RU" dirty="0"/>
              <a:t> </a:t>
            </a:r>
            <a:r>
              <a:rPr lang="ru-RU" dirty="0" err="1"/>
              <a:t>chiqarishning</a:t>
            </a:r>
            <a:r>
              <a:rPr lang="ru-RU" dirty="0"/>
              <a:t> </a:t>
            </a:r>
            <a:r>
              <a:rPr lang="ru-RU" dirty="0" err="1"/>
              <a:t>deyarli</a:t>
            </a:r>
            <a:r>
              <a:rPr lang="ru-RU" dirty="0"/>
              <a:t> </a:t>
            </a:r>
            <a:r>
              <a:rPr lang="ru-RU" dirty="0" err="1"/>
              <a:t>barcha</a:t>
            </a:r>
            <a:r>
              <a:rPr lang="ru-RU" dirty="0"/>
              <a:t> </a:t>
            </a:r>
            <a:r>
              <a:rPr lang="ru-RU" dirty="0" err="1"/>
              <a:t>sohalarida</a:t>
            </a:r>
            <a:r>
              <a:rPr lang="ru-RU" dirty="0"/>
              <a:t> </a:t>
            </a:r>
            <a:r>
              <a:rPr lang="ru-RU" dirty="0" err="1"/>
              <a:t>kompyuterlar</a:t>
            </a:r>
            <a:r>
              <a:rPr lang="ru-RU" dirty="0"/>
              <a:t> </a:t>
            </a:r>
            <a:r>
              <a:rPr lang="ru-RU" dirty="0" err="1"/>
              <a:t>qo’llanilib</a:t>
            </a:r>
            <a:r>
              <a:rPr lang="ru-RU" dirty="0"/>
              <a:t> </a:t>
            </a:r>
            <a:r>
              <a:rPr lang="ru-RU" dirty="0" err="1"/>
              <a:t>kelmokda</a:t>
            </a:r>
            <a:r>
              <a:rPr lang="ru-RU" dirty="0"/>
              <a:t>. </a:t>
            </a:r>
            <a:r>
              <a:rPr lang="ru-RU" dirty="0" err="1"/>
              <a:t>Kompyuterlar</a:t>
            </a:r>
            <a:r>
              <a:rPr lang="ru-RU" dirty="0"/>
              <a:t> </a:t>
            </a:r>
            <a:r>
              <a:rPr lang="ru-RU" dirty="0" err="1"/>
              <a:t>ko’pgina</a:t>
            </a:r>
            <a:r>
              <a:rPr lang="ru-RU" dirty="0"/>
              <a:t> </a:t>
            </a:r>
            <a:r>
              <a:rPr lang="ru-RU" dirty="0" err="1"/>
              <a:t>texnologik</a:t>
            </a:r>
            <a:r>
              <a:rPr lang="ru-RU" dirty="0"/>
              <a:t> </a:t>
            </a:r>
            <a:r>
              <a:rPr lang="ru-RU" dirty="0" err="1"/>
              <a:t>jarayonlarni</a:t>
            </a:r>
            <a:r>
              <a:rPr lang="ru-RU" dirty="0"/>
              <a:t> </a:t>
            </a:r>
            <a:r>
              <a:rPr lang="ru-RU" dirty="0" err="1"/>
              <a:t>boshqarmoqda</a:t>
            </a:r>
            <a:r>
              <a:rPr lang="ru-RU" dirty="0"/>
              <a:t>. </a:t>
            </a:r>
            <a:r>
              <a:rPr lang="ru-RU" dirty="0" err="1"/>
              <a:t>Ular</a:t>
            </a:r>
            <a:r>
              <a:rPr lang="ru-RU" dirty="0"/>
              <a:t> </a:t>
            </a:r>
            <a:r>
              <a:rPr lang="ru-RU" dirty="0" err="1"/>
              <a:t>yordamida</a:t>
            </a:r>
            <a:r>
              <a:rPr lang="ru-RU" dirty="0"/>
              <a:t> </a:t>
            </a:r>
            <a:r>
              <a:rPr lang="ru-RU" dirty="0" err="1"/>
              <a:t>yangi</a:t>
            </a:r>
            <a:r>
              <a:rPr lang="ru-RU" dirty="0"/>
              <a:t> </a:t>
            </a:r>
            <a:r>
              <a:rPr lang="ru-RU" dirty="0" err="1"/>
              <a:t>mahsulotning</a:t>
            </a:r>
            <a:r>
              <a:rPr lang="ru-RU" dirty="0"/>
              <a:t> </a:t>
            </a:r>
            <a:r>
              <a:rPr lang="ru-RU" dirty="0" err="1"/>
              <a:t>chizmasini</a:t>
            </a:r>
            <a:r>
              <a:rPr lang="ru-RU" dirty="0"/>
              <a:t> </a:t>
            </a:r>
            <a:r>
              <a:rPr lang="ru-RU" dirty="0" err="1"/>
              <a:t>yaratishdan</a:t>
            </a:r>
            <a:r>
              <a:rPr lang="ru-RU" dirty="0"/>
              <a:t> </a:t>
            </a:r>
            <a:r>
              <a:rPr lang="ru-RU" dirty="0" err="1"/>
              <a:t>toki</a:t>
            </a:r>
            <a:r>
              <a:rPr lang="ru-RU" dirty="0"/>
              <a:t> </a:t>
            </a:r>
            <a:r>
              <a:rPr lang="ru-RU" dirty="0" err="1"/>
              <a:t>tayyor</a:t>
            </a:r>
            <a:r>
              <a:rPr lang="ru-RU" dirty="0"/>
              <a:t> </a:t>
            </a:r>
            <a:r>
              <a:rPr lang="ru-RU" dirty="0" err="1"/>
              <a:t>mahsulot</a:t>
            </a:r>
            <a:r>
              <a:rPr lang="ru-RU" dirty="0"/>
              <a:t> </a:t>
            </a:r>
            <a:r>
              <a:rPr lang="ru-RU" dirty="0" err="1"/>
              <a:t>bo’lib</a:t>
            </a:r>
            <a:r>
              <a:rPr lang="ru-RU" dirty="0"/>
              <a:t> </a:t>
            </a:r>
            <a:r>
              <a:rPr lang="ru-RU" dirty="0" err="1"/>
              <a:t>chiqqunga</a:t>
            </a:r>
            <a:r>
              <a:rPr lang="ru-RU" dirty="0"/>
              <a:t> </a:t>
            </a:r>
            <a:r>
              <a:rPr lang="ru-RU" dirty="0" err="1"/>
              <a:t>qadar</a:t>
            </a:r>
            <a:r>
              <a:rPr lang="ru-RU" dirty="0"/>
              <a:t> </a:t>
            </a:r>
            <a:r>
              <a:rPr lang="ru-RU" dirty="0" err="1"/>
              <a:t>bo’lgan</a:t>
            </a:r>
            <a:r>
              <a:rPr lang="ru-RU" dirty="0"/>
              <a:t> </a:t>
            </a:r>
            <a:r>
              <a:rPr lang="ru-RU" dirty="0" err="1"/>
              <a:t>barcha</a:t>
            </a:r>
            <a:r>
              <a:rPr lang="ru-RU" dirty="0"/>
              <a:t> </a:t>
            </a:r>
            <a:r>
              <a:rPr lang="ru-RU" dirty="0" err="1"/>
              <a:t>jarayonlarni</a:t>
            </a:r>
            <a:r>
              <a:rPr lang="ru-RU" dirty="0"/>
              <a:t> </a:t>
            </a:r>
            <a:r>
              <a:rPr lang="ru-RU" dirty="0" err="1"/>
              <a:t>avtomatlashtirish</a:t>
            </a:r>
            <a:r>
              <a:rPr lang="ru-RU" dirty="0"/>
              <a:t> </a:t>
            </a:r>
            <a:r>
              <a:rPr lang="ru-RU" dirty="0" err="1"/>
              <a:t>mumkin</a:t>
            </a:r>
            <a:r>
              <a:rPr lang="ru-RU" dirty="0"/>
              <a:t>.</a:t>
            </a:r>
          </a:p>
          <a:p>
            <a:pPr algn="just"/>
            <a:r>
              <a:rPr lang="ru-RU" dirty="0" err="1"/>
              <a:t>Mahsulot</a:t>
            </a:r>
            <a:r>
              <a:rPr lang="ru-RU" dirty="0"/>
              <a:t> </a:t>
            </a:r>
            <a:r>
              <a:rPr lang="ru-RU" dirty="0" err="1"/>
              <a:t>shaklini</a:t>
            </a:r>
            <a:r>
              <a:rPr lang="ru-RU" dirty="0"/>
              <a:t> </a:t>
            </a:r>
            <a:r>
              <a:rPr lang="ru-RU" dirty="0" err="1"/>
              <a:t>konstruktor</a:t>
            </a:r>
            <a:r>
              <a:rPr lang="ru-RU" dirty="0"/>
              <a:t> </a:t>
            </a:r>
            <a:r>
              <a:rPr lang="ru-RU" dirty="0" err="1"/>
              <a:t>kompyuter</a:t>
            </a:r>
            <a:r>
              <a:rPr lang="ru-RU" dirty="0"/>
              <a:t> </a:t>
            </a:r>
            <a:r>
              <a:rPr lang="ru-RU" dirty="0" err="1"/>
              <a:t>ekranida</a:t>
            </a:r>
            <a:r>
              <a:rPr lang="ru-RU" dirty="0"/>
              <a:t> </a:t>
            </a:r>
            <a:r>
              <a:rPr lang="ru-RU" dirty="0" err="1"/>
              <a:t>chizib</a:t>
            </a:r>
            <a:r>
              <a:rPr lang="ru-RU" dirty="0"/>
              <a:t>, </a:t>
            </a:r>
            <a:r>
              <a:rPr lang="ru-RU" dirty="0" err="1"/>
              <a:t>tegishli</a:t>
            </a:r>
            <a:r>
              <a:rPr lang="ru-RU" dirty="0"/>
              <a:t> </a:t>
            </a:r>
            <a:r>
              <a:rPr lang="ru-RU" dirty="0" err="1"/>
              <a:t>uzgartirishlar</a:t>
            </a:r>
            <a:r>
              <a:rPr lang="ru-RU" dirty="0"/>
              <a:t> </a:t>
            </a:r>
            <a:r>
              <a:rPr lang="ru-RU" dirty="0" err="1"/>
              <a:t>yasab</a:t>
            </a:r>
            <a:r>
              <a:rPr lang="ru-RU" dirty="0"/>
              <a:t>, </a:t>
            </a:r>
            <a:r>
              <a:rPr lang="ru-RU" dirty="0" err="1"/>
              <a:t>kog’ozga</a:t>
            </a:r>
            <a:r>
              <a:rPr lang="ru-RU" dirty="0"/>
              <a:t> </a:t>
            </a:r>
            <a:r>
              <a:rPr lang="ru-RU" dirty="0" err="1"/>
              <a:t>chop</a:t>
            </a:r>
            <a:r>
              <a:rPr lang="ru-RU" dirty="0"/>
              <a:t> </a:t>
            </a:r>
            <a:r>
              <a:rPr lang="ru-RU" dirty="0" err="1"/>
              <a:t>etishi</a:t>
            </a:r>
            <a:r>
              <a:rPr lang="ru-RU" dirty="0"/>
              <a:t> </a:t>
            </a:r>
            <a:r>
              <a:rPr lang="ru-RU" dirty="0" err="1"/>
              <a:t>mumkin</a:t>
            </a:r>
            <a:r>
              <a:rPr lang="ru-RU" dirty="0"/>
              <a:t>.</a:t>
            </a:r>
          </a:p>
        </p:txBody>
      </p:sp>
    </p:spTree>
    <p:extLst>
      <p:ext uri="{BB962C8B-B14F-4D97-AF65-F5344CB8AC3E}">
        <p14:creationId xmlns:p14="http://schemas.microsoft.com/office/powerpoint/2010/main" val="1310188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8541" y="2780929"/>
            <a:ext cx="8420100" cy="802431"/>
          </a:xfrm>
        </p:spPr>
        <p:txBody>
          <a:bodyPr/>
          <a:lstStyle/>
          <a:p>
            <a:pPr algn="ctr"/>
            <a:r>
              <a:rPr lang="en-US" dirty="0" err="1" smtClean="0"/>
              <a:t>E’tiboringiz</a:t>
            </a:r>
            <a:r>
              <a:rPr lang="en-US" dirty="0" smtClean="0"/>
              <a:t> </a:t>
            </a:r>
            <a:r>
              <a:rPr lang="en-US" dirty="0" err="1" smtClean="0"/>
              <a:t>uchun</a:t>
            </a:r>
            <a:r>
              <a:rPr lang="en-US" dirty="0" smtClean="0"/>
              <a:t> </a:t>
            </a:r>
            <a:r>
              <a:rPr lang="en-US" dirty="0" err="1" smtClean="0"/>
              <a:t>rahmat</a:t>
            </a:r>
            <a:r>
              <a:rPr lang="en-US" dirty="0" smtClean="0"/>
              <a:t>!</a:t>
            </a:r>
            <a:endParaRPr lang="ru-RU" dirty="0"/>
          </a:p>
        </p:txBody>
      </p:sp>
      <p:sp>
        <p:nvSpPr>
          <p:cNvPr id="3" name="Номер слайда 2"/>
          <p:cNvSpPr>
            <a:spLocks noGrp="1"/>
          </p:cNvSpPr>
          <p:nvPr>
            <p:ph type="sldNum" sz="quarter" idx="12"/>
          </p:nvPr>
        </p:nvSpPr>
        <p:spPr/>
        <p:txBody>
          <a:bodyPr/>
          <a:lstStyle/>
          <a:p>
            <a:fld id="{336EAF48-34A1-465C-A231-389CEB0E8ED0}" type="slidenum">
              <a:rPr lang="ru-RU" smtClean="0"/>
              <a:t>21</a:t>
            </a:fld>
            <a:endParaRPr lang="ru-RU"/>
          </a:p>
        </p:txBody>
      </p:sp>
    </p:spTree>
    <p:extLst>
      <p:ext uri="{BB962C8B-B14F-4D97-AF65-F5344CB8AC3E}">
        <p14:creationId xmlns:p14="http://schemas.microsoft.com/office/powerpoint/2010/main" val="2039569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en-US" sz="2400" dirty="0" err="1"/>
              <a:t>Texnik</a:t>
            </a:r>
            <a:r>
              <a:rPr lang="en-US" sz="2400" dirty="0"/>
              <a:t> </a:t>
            </a:r>
            <a:r>
              <a:rPr lang="en-US" sz="2400" dirty="0" err="1"/>
              <a:t>tizimlarda</a:t>
            </a:r>
            <a:r>
              <a:rPr lang="en-US" sz="2400" dirty="0"/>
              <a:t> </a:t>
            </a:r>
            <a:r>
              <a:rPr lang="en-US" sz="2400" dirty="0" err="1"/>
              <a:t>axborot</a:t>
            </a:r>
            <a:r>
              <a:rPr lang="en-US" sz="2400" dirty="0"/>
              <a:t> </a:t>
            </a:r>
            <a:r>
              <a:rPr lang="en-US" sz="2400" dirty="0" err="1" smtClean="0"/>
              <a:t>texnologiyalari</a:t>
            </a:r>
            <a:r>
              <a:rPr lang="en-US" sz="2400" dirty="0" smtClean="0"/>
              <a:t> </a:t>
            </a:r>
            <a:br>
              <a:rPr lang="en-US" sz="2400" dirty="0" smtClean="0"/>
            </a:br>
            <a:r>
              <a:rPr lang="en-US" sz="2400" dirty="0" err="1" smtClean="0"/>
              <a:t>fanining</a:t>
            </a:r>
            <a:r>
              <a:rPr lang="en-US" sz="2400" dirty="0" smtClean="0"/>
              <a:t> </a:t>
            </a:r>
            <a:r>
              <a:rPr lang="en-US" sz="2400" dirty="0" err="1"/>
              <a:t>asosiy</a:t>
            </a:r>
            <a:r>
              <a:rPr lang="en-US" sz="2400" dirty="0"/>
              <a:t> </a:t>
            </a:r>
            <a:r>
              <a:rPr lang="en-US" sz="2400" dirty="0" err="1" smtClean="0"/>
              <a:t>vazifalari</a:t>
            </a:r>
            <a:endParaRPr lang="ru-RU" sz="2400" dirty="0"/>
          </a:p>
        </p:txBody>
      </p:sp>
      <p:sp>
        <p:nvSpPr>
          <p:cNvPr id="3" name="Объект 2"/>
          <p:cNvSpPr>
            <a:spLocks noGrp="1"/>
          </p:cNvSpPr>
          <p:nvPr>
            <p:ph sz="quarter" idx="1"/>
          </p:nvPr>
        </p:nvSpPr>
        <p:spPr/>
        <p:txBody>
          <a:bodyPr>
            <a:normAutofit/>
          </a:bodyPr>
          <a:lstStyle/>
          <a:p>
            <a:pPr algn="just"/>
            <a:r>
              <a:rPr lang="uz-Latn-UZ" dirty="0"/>
              <a:t>Axborot ustida kerakli amallarni bajarish borasida tashkil qilingan jarayon axborot texnologiyasi deb ataladi. </a:t>
            </a:r>
            <a:r>
              <a:rPr lang="uz-Latn-UZ" b="1" dirty="0"/>
              <a:t>Axborot texnologiyasi</a:t>
            </a:r>
            <a:r>
              <a:rPr lang="uz-Latn-UZ" dirty="0"/>
              <a:t> – axborotni to’plash, saqlash, izlash, unga ishlov berish va uni tarqatish uchun foydalaniladigan jami uslublar, qurilmalar, usullar va jarayonlar</a:t>
            </a:r>
            <a:r>
              <a:rPr lang="uz-Latn-UZ" dirty="0" smtClean="0"/>
              <a:t>.</a:t>
            </a:r>
            <a:endParaRPr lang="en-US" dirty="0" smtClean="0"/>
          </a:p>
          <a:p>
            <a:pPr algn="just"/>
            <a:endParaRPr lang="en-US" dirty="0" smtClean="0"/>
          </a:p>
        </p:txBody>
      </p:sp>
      <p:sp>
        <p:nvSpPr>
          <p:cNvPr id="4" name="Номер слайда 3"/>
          <p:cNvSpPr>
            <a:spLocks noGrp="1"/>
          </p:cNvSpPr>
          <p:nvPr>
            <p:ph type="sldNum" sz="quarter" idx="12"/>
          </p:nvPr>
        </p:nvSpPr>
        <p:spPr/>
        <p:txBody>
          <a:bodyPr/>
          <a:lstStyle/>
          <a:p>
            <a:fld id="{336EAF48-34A1-465C-A231-389CEB0E8ED0}" type="slidenum">
              <a:rPr lang="ru-RU" smtClean="0"/>
              <a:t>3</a:t>
            </a:fld>
            <a:endParaRPr lang="ru-RU"/>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602" y="4019911"/>
            <a:ext cx="7878875" cy="23491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66990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990600" y="980728"/>
            <a:ext cx="8420100" cy="5039072"/>
          </a:xfrm>
        </p:spPr>
        <p:txBody>
          <a:bodyPr>
            <a:normAutofit/>
          </a:bodyPr>
          <a:lstStyle/>
          <a:p>
            <a:pPr algn="just"/>
            <a:r>
              <a:rPr lang="uz-Cyrl-UZ" dirty="0"/>
              <a:t>Multmediya va Internet texnologiyalarining paydo bo’lishi va keng tarqalishi AT ni muloqot, tarbiya, jahon </a:t>
            </a:r>
            <a:r>
              <a:rPr lang="en-US" dirty="0"/>
              <a:t>h</a:t>
            </a:r>
            <a:r>
              <a:rPr lang="uz-Cyrl-UZ" dirty="0"/>
              <a:t>amjamiyatiga kirib borish vositasida ishlatish imkonini beradi. Axborot texnologiyalarining shaxsiyat rivoji, kasbiy belgilash va “oyoqqa turish”dagi ahamiyati yaqqol sezilib turibdi</a:t>
            </a:r>
            <a:r>
              <a:rPr lang="uz-Cyrl-UZ" dirty="0" smtClean="0"/>
              <a:t>.</a:t>
            </a:r>
            <a:endParaRPr lang="en-US" dirty="0" smtClean="0"/>
          </a:p>
          <a:p>
            <a:pPr algn="just"/>
            <a:r>
              <a:rPr lang="uz-Cyrl-UZ" dirty="0"/>
              <a:t>Multmediyali texnik vositalarga ega bo’lgan </a:t>
            </a:r>
            <a:r>
              <a:rPr lang="uz-Cyrl-UZ" dirty="0" smtClean="0"/>
              <a:t>kompyuterlar</a:t>
            </a:r>
            <a:r>
              <a:rPr lang="en-US" dirty="0" smtClean="0"/>
              <a:t>, </a:t>
            </a:r>
            <a:r>
              <a:rPr lang="en-US" dirty="0" err="1" smtClean="0"/>
              <a:t>smartfonlar</a:t>
            </a:r>
            <a:r>
              <a:rPr lang="en-US" dirty="0" smtClean="0"/>
              <a:t>, </a:t>
            </a:r>
            <a:r>
              <a:rPr lang="en-US" dirty="0" err="1" smtClean="0"/>
              <a:t>planshetlar</a:t>
            </a:r>
            <a:r>
              <a:rPr lang="uz-Cyrl-UZ" dirty="0" smtClean="0"/>
              <a:t> </a:t>
            </a:r>
            <a:r>
              <a:rPr lang="uz-Cyrl-UZ" dirty="0"/>
              <a:t>video va audio axborotlarning didaktik imkoniyatlaridan foydalana oladi. Gipermatn tizimlari yordamida matnning o’zida murojaatlarni tashkil qilsa bo’ladi, bu esa kalit so’zlar yordamida kerakli ma’lumotlarni izlashni </a:t>
            </a:r>
            <a:r>
              <a:rPr lang="uz-Cyrl-UZ" dirty="0" smtClean="0"/>
              <a:t>osonlashtiradi.</a:t>
            </a:r>
            <a:r>
              <a:rPr lang="en-US" dirty="0" smtClean="0"/>
              <a:t> </a:t>
            </a:r>
            <a:endParaRPr lang="ru-RU" dirty="0"/>
          </a:p>
        </p:txBody>
      </p:sp>
      <p:sp>
        <p:nvSpPr>
          <p:cNvPr id="4" name="Номер слайда 3"/>
          <p:cNvSpPr>
            <a:spLocks noGrp="1"/>
          </p:cNvSpPr>
          <p:nvPr>
            <p:ph type="sldNum" sz="quarter" idx="12"/>
          </p:nvPr>
        </p:nvSpPr>
        <p:spPr/>
        <p:txBody>
          <a:bodyPr/>
          <a:lstStyle/>
          <a:p>
            <a:fld id="{336EAF48-34A1-465C-A231-389CEB0E8ED0}" type="slidenum">
              <a:rPr lang="ru-RU" smtClean="0"/>
              <a:t>4</a:t>
            </a:fld>
            <a:endParaRPr lang="ru-RU"/>
          </a:p>
        </p:txBody>
      </p:sp>
    </p:spTree>
    <p:extLst>
      <p:ext uri="{BB962C8B-B14F-4D97-AF65-F5344CB8AC3E}">
        <p14:creationId xmlns:p14="http://schemas.microsoft.com/office/powerpoint/2010/main" val="290620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
          </p:nvPr>
        </p:nvSpPr>
        <p:spPr/>
        <p:txBody>
          <a:bodyPr>
            <a:normAutofit/>
          </a:bodyPr>
          <a:lstStyle/>
          <a:p>
            <a:pPr algn="just"/>
            <a:r>
              <a:rPr lang="en-US" dirty="0" err="1"/>
              <a:t>Axborot</a:t>
            </a:r>
            <a:r>
              <a:rPr lang="en-US" dirty="0"/>
              <a:t> </a:t>
            </a:r>
            <a:r>
              <a:rPr lang="en-US" dirty="0" err="1"/>
              <a:t>lotincha</a:t>
            </a:r>
            <a:r>
              <a:rPr lang="en-US" dirty="0"/>
              <a:t> “</a:t>
            </a:r>
            <a:r>
              <a:rPr lang="en-US" dirty="0" err="1"/>
              <a:t>informatio</a:t>
            </a:r>
            <a:r>
              <a:rPr lang="en-US" dirty="0"/>
              <a:t>” </a:t>
            </a:r>
            <a:r>
              <a:rPr lang="en-US" dirty="0" err="1"/>
              <a:t>so’zidan</a:t>
            </a:r>
            <a:r>
              <a:rPr lang="en-US" dirty="0"/>
              <a:t> </a:t>
            </a:r>
            <a:r>
              <a:rPr lang="en-US" dirty="0" err="1"/>
              <a:t>olingan</a:t>
            </a:r>
            <a:r>
              <a:rPr lang="en-US" dirty="0"/>
              <a:t> </a:t>
            </a:r>
            <a:r>
              <a:rPr lang="en-US" dirty="0" err="1"/>
              <a:t>bo`lib</a:t>
            </a:r>
            <a:r>
              <a:rPr lang="en-US" dirty="0"/>
              <a:t>, </a:t>
            </a:r>
            <a:r>
              <a:rPr lang="en-US" b="1" dirty="0" err="1"/>
              <a:t>tushuntirish</a:t>
            </a:r>
            <a:r>
              <a:rPr lang="en-US" dirty="0"/>
              <a:t>, </a:t>
            </a:r>
            <a:r>
              <a:rPr lang="en-US" b="1" dirty="0" err="1"/>
              <a:t>biror</a:t>
            </a:r>
            <a:r>
              <a:rPr lang="en-US" b="1" dirty="0"/>
              <a:t> </a:t>
            </a:r>
            <a:r>
              <a:rPr lang="en-US" b="1" dirty="0" err="1"/>
              <a:t>narsani</a:t>
            </a:r>
            <a:r>
              <a:rPr lang="en-US" b="1" dirty="0"/>
              <a:t> </a:t>
            </a:r>
            <a:r>
              <a:rPr lang="en-US" b="1" dirty="0" err="1"/>
              <a:t>bayon</a:t>
            </a:r>
            <a:r>
              <a:rPr lang="en-US" b="1" dirty="0"/>
              <a:t> </a:t>
            </a:r>
            <a:r>
              <a:rPr lang="en-US" b="1" dirty="0" err="1"/>
              <a:t>qilish</a:t>
            </a:r>
            <a:r>
              <a:rPr lang="en-US" dirty="0"/>
              <a:t> </a:t>
            </a:r>
            <a:r>
              <a:rPr lang="en-US" dirty="0" err="1"/>
              <a:t>yoki</a:t>
            </a:r>
            <a:r>
              <a:rPr lang="en-US" dirty="0"/>
              <a:t> </a:t>
            </a:r>
            <a:r>
              <a:rPr lang="en-US" b="1" dirty="0" err="1"/>
              <a:t>biror</a:t>
            </a:r>
            <a:r>
              <a:rPr lang="en-US" b="1" dirty="0"/>
              <a:t> </a:t>
            </a:r>
            <a:r>
              <a:rPr lang="en-US" b="1" dirty="0" err="1"/>
              <a:t>narsa</a:t>
            </a:r>
            <a:r>
              <a:rPr lang="en-US" b="1" dirty="0"/>
              <a:t> </a:t>
            </a:r>
            <a:r>
              <a:rPr lang="en-US" b="1" dirty="0" err="1"/>
              <a:t>yoki</a:t>
            </a:r>
            <a:r>
              <a:rPr lang="en-US" b="1" dirty="0"/>
              <a:t> </a:t>
            </a:r>
            <a:r>
              <a:rPr lang="en-US" b="1" dirty="0" err="1"/>
              <a:t>hodisa</a:t>
            </a:r>
            <a:r>
              <a:rPr lang="en-US" b="1" dirty="0"/>
              <a:t> </a:t>
            </a:r>
            <a:r>
              <a:rPr lang="en-US" b="1" dirty="0" err="1"/>
              <a:t>haqida</a:t>
            </a:r>
            <a:r>
              <a:rPr lang="en-US" b="1" dirty="0"/>
              <a:t> </a:t>
            </a:r>
            <a:r>
              <a:rPr lang="en-US" b="1" dirty="0" err="1"/>
              <a:t>ma'lumot</a:t>
            </a:r>
            <a:r>
              <a:rPr lang="en-US" dirty="0"/>
              <a:t> </a:t>
            </a:r>
            <a:r>
              <a:rPr lang="en-US" dirty="0" err="1"/>
              <a:t>ma'nosini</a:t>
            </a:r>
            <a:r>
              <a:rPr lang="en-US" dirty="0"/>
              <a:t> </a:t>
            </a:r>
            <a:r>
              <a:rPr lang="en-US" dirty="0" err="1"/>
              <a:t>anglatadi</a:t>
            </a:r>
            <a:r>
              <a:rPr lang="en-US" dirty="0"/>
              <a:t>.</a:t>
            </a:r>
          </a:p>
          <a:p>
            <a:pPr algn="just"/>
            <a:r>
              <a:rPr lang="en-US" dirty="0" err="1"/>
              <a:t>Axborotdan</a:t>
            </a:r>
            <a:r>
              <a:rPr lang="en-US" dirty="0"/>
              <a:t> </a:t>
            </a:r>
            <a:r>
              <a:rPr lang="en-US" dirty="0" err="1"/>
              <a:t>foydalanish</a:t>
            </a:r>
            <a:r>
              <a:rPr lang="en-US" dirty="0"/>
              <a:t> </a:t>
            </a:r>
            <a:r>
              <a:rPr lang="en-US" dirty="0" err="1"/>
              <a:t>imkoniyati</a:t>
            </a:r>
            <a:r>
              <a:rPr lang="en-US" dirty="0"/>
              <a:t> </a:t>
            </a:r>
            <a:r>
              <a:rPr lang="en-US" dirty="0" err="1"/>
              <a:t>va</a:t>
            </a:r>
            <a:r>
              <a:rPr lang="en-US" dirty="0"/>
              <a:t> </a:t>
            </a:r>
            <a:r>
              <a:rPr lang="en-US" dirty="0" err="1"/>
              <a:t>samaradorligi</a:t>
            </a:r>
            <a:r>
              <a:rPr lang="en-US" dirty="0"/>
              <a:t> </a:t>
            </a:r>
            <a:r>
              <a:rPr lang="en-US" dirty="0" err="1"/>
              <a:t>uning</a:t>
            </a:r>
            <a:r>
              <a:rPr lang="en-US" dirty="0"/>
              <a:t> </a:t>
            </a:r>
            <a:r>
              <a:rPr lang="en-US" dirty="0" err="1"/>
              <a:t>reprezentativligi</a:t>
            </a:r>
            <a:r>
              <a:rPr lang="en-US" dirty="0"/>
              <a:t>, </a:t>
            </a:r>
            <a:r>
              <a:rPr lang="en-US" dirty="0" err="1"/>
              <a:t>mazmundorligi</a:t>
            </a:r>
            <a:r>
              <a:rPr lang="en-US" dirty="0"/>
              <a:t>, </a:t>
            </a:r>
            <a:r>
              <a:rPr lang="en-US" dirty="0" err="1"/>
              <a:t>etarliligi</a:t>
            </a:r>
            <a:r>
              <a:rPr lang="en-US" dirty="0"/>
              <a:t>, </a:t>
            </a:r>
            <a:r>
              <a:rPr lang="en-US" dirty="0" err="1"/>
              <a:t>aktualligi</a:t>
            </a:r>
            <a:r>
              <a:rPr lang="en-US" dirty="0"/>
              <a:t>, </a:t>
            </a:r>
            <a:r>
              <a:rPr lang="en-US" dirty="0" err="1"/>
              <a:t>o`z</a:t>
            </a:r>
            <a:r>
              <a:rPr lang="en-US" dirty="0"/>
              <a:t> </a:t>
            </a:r>
            <a:r>
              <a:rPr lang="en-US" dirty="0" err="1"/>
              <a:t>vaqtidaligi</a:t>
            </a:r>
            <a:r>
              <a:rPr lang="en-US" dirty="0" smtClean="0"/>
              <a:t>, </a:t>
            </a:r>
            <a:r>
              <a:rPr lang="en-US" dirty="0" err="1" smtClean="0"/>
              <a:t>aniqligi</a:t>
            </a:r>
            <a:r>
              <a:rPr lang="en-US" dirty="0" smtClean="0"/>
              <a:t>, </a:t>
            </a:r>
            <a:r>
              <a:rPr lang="en-US" dirty="0" err="1"/>
              <a:t>ishonarliligi</a:t>
            </a:r>
            <a:r>
              <a:rPr lang="en-US" dirty="0"/>
              <a:t>, </a:t>
            </a:r>
            <a:r>
              <a:rPr lang="en-US" dirty="0" err="1"/>
              <a:t>barqarorligi</a:t>
            </a:r>
            <a:r>
              <a:rPr lang="en-US" dirty="0"/>
              <a:t> </a:t>
            </a:r>
            <a:r>
              <a:rPr lang="en-US" dirty="0" err="1"/>
              <a:t>kabi</a:t>
            </a:r>
            <a:r>
              <a:rPr lang="en-US" dirty="0"/>
              <a:t> </a:t>
            </a:r>
            <a:r>
              <a:rPr lang="en-US" dirty="0" err="1"/>
              <a:t>asosiy</a:t>
            </a:r>
            <a:r>
              <a:rPr lang="en-US" dirty="0"/>
              <a:t> </a:t>
            </a:r>
            <a:r>
              <a:rPr lang="en-US" dirty="0" err="1"/>
              <a:t>iste'mol</a:t>
            </a:r>
            <a:r>
              <a:rPr lang="en-US" dirty="0"/>
              <a:t> </a:t>
            </a:r>
            <a:r>
              <a:rPr lang="en-US" dirty="0" err="1"/>
              <a:t>sifat</a:t>
            </a:r>
            <a:r>
              <a:rPr lang="en-US" dirty="0"/>
              <a:t> </a:t>
            </a:r>
            <a:r>
              <a:rPr lang="en-US" dirty="0" err="1"/>
              <a:t>ko`rsatkichlari</a:t>
            </a:r>
            <a:r>
              <a:rPr lang="en-US" dirty="0"/>
              <a:t> </a:t>
            </a:r>
            <a:r>
              <a:rPr lang="en-US" dirty="0" err="1"/>
              <a:t>bilan</a:t>
            </a:r>
            <a:r>
              <a:rPr lang="en-US" dirty="0"/>
              <a:t> </a:t>
            </a:r>
            <a:r>
              <a:rPr lang="en-US" dirty="0" err="1"/>
              <a:t>bog`liqdir</a:t>
            </a:r>
            <a:r>
              <a:rPr lang="en-US" dirty="0"/>
              <a:t>: </a:t>
            </a:r>
          </a:p>
          <a:p>
            <a:pPr algn="just"/>
            <a:r>
              <a:rPr lang="en-US" dirty="0" err="1" smtClean="0"/>
              <a:t>axborotning</a:t>
            </a:r>
            <a:r>
              <a:rPr lang="en-US" dirty="0" smtClean="0"/>
              <a:t> </a:t>
            </a:r>
            <a:r>
              <a:rPr lang="en-US" dirty="0" err="1"/>
              <a:t>mazmundorligi</a:t>
            </a:r>
            <a:r>
              <a:rPr lang="en-US" dirty="0"/>
              <a:t> — </a:t>
            </a:r>
            <a:r>
              <a:rPr lang="en-US" dirty="0" err="1"/>
              <a:t>semantik</a:t>
            </a:r>
            <a:r>
              <a:rPr lang="en-US" dirty="0"/>
              <a:t> (</a:t>
            </a:r>
            <a:r>
              <a:rPr lang="en-US" dirty="0" err="1"/>
              <a:t>mazmuniy</a:t>
            </a:r>
            <a:r>
              <a:rPr lang="en-US" dirty="0"/>
              <a:t>) </a:t>
            </a:r>
            <a:r>
              <a:rPr lang="en-US" dirty="0" err="1"/>
              <a:t>hajmini</a:t>
            </a:r>
            <a:r>
              <a:rPr lang="en-US" dirty="0"/>
              <a:t> </a:t>
            </a:r>
            <a:r>
              <a:rPr lang="en-US" dirty="0" err="1"/>
              <a:t>ifoda</a:t>
            </a:r>
            <a:r>
              <a:rPr lang="en-US" dirty="0"/>
              <a:t> </a:t>
            </a:r>
            <a:r>
              <a:rPr lang="en-US" dirty="0" err="1"/>
              <a:t>etadi</a:t>
            </a:r>
            <a:r>
              <a:rPr lang="en-US" dirty="0"/>
              <a:t>. </a:t>
            </a:r>
          </a:p>
        </p:txBody>
      </p:sp>
      <p:sp>
        <p:nvSpPr>
          <p:cNvPr id="4" name="Номер слайда 3"/>
          <p:cNvSpPr>
            <a:spLocks noGrp="1"/>
          </p:cNvSpPr>
          <p:nvPr>
            <p:ph type="sldNum" sz="quarter" idx="12"/>
          </p:nvPr>
        </p:nvSpPr>
        <p:spPr/>
        <p:txBody>
          <a:bodyPr/>
          <a:lstStyle/>
          <a:p>
            <a:fld id="{336EAF48-34A1-465C-A231-389CEB0E8ED0}" type="slidenum">
              <a:rPr lang="ru-RU" smtClean="0"/>
              <a:t>5</a:t>
            </a:fld>
            <a:endParaRPr lang="ru-RU"/>
          </a:p>
        </p:txBody>
      </p:sp>
    </p:spTree>
    <p:extLst>
      <p:ext uri="{BB962C8B-B14F-4D97-AF65-F5344CB8AC3E}">
        <p14:creationId xmlns:p14="http://schemas.microsoft.com/office/powerpoint/2010/main" val="1558030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
          </p:nvPr>
        </p:nvSpPr>
        <p:spPr/>
        <p:txBody>
          <a:bodyPr>
            <a:normAutofit lnSpcReduction="10000"/>
          </a:bodyPr>
          <a:lstStyle/>
          <a:p>
            <a:r>
              <a:rPr lang="en-US" dirty="0" err="1" smtClean="0"/>
              <a:t>axborotning</a:t>
            </a:r>
            <a:r>
              <a:rPr lang="en-US" dirty="0" smtClean="0"/>
              <a:t> </a:t>
            </a:r>
            <a:r>
              <a:rPr lang="en-US" dirty="0" err="1"/>
              <a:t>yetarliligi</a:t>
            </a:r>
            <a:r>
              <a:rPr lang="en-US" dirty="0"/>
              <a:t> (</a:t>
            </a:r>
            <a:r>
              <a:rPr lang="en-US" dirty="0" err="1"/>
              <a:t>to’laligi</a:t>
            </a:r>
            <a:r>
              <a:rPr lang="en-US" dirty="0"/>
              <a:t>) — </a:t>
            </a:r>
            <a:r>
              <a:rPr lang="en-US" dirty="0" err="1"/>
              <a:t>qaror</a:t>
            </a:r>
            <a:r>
              <a:rPr lang="en-US" dirty="0"/>
              <a:t> </a:t>
            </a:r>
            <a:r>
              <a:rPr lang="en-US" dirty="0" err="1"/>
              <a:t>qabul</a:t>
            </a:r>
            <a:r>
              <a:rPr lang="en-US" dirty="0"/>
              <a:t> </a:t>
            </a:r>
            <a:r>
              <a:rPr lang="en-US" dirty="0" err="1"/>
              <a:t>qilish</a:t>
            </a:r>
            <a:r>
              <a:rPr lang="en-US" dirty="0"/>
              <a:t> </a:t>
            </a:r>
            <a:r>
              <a:rPr lang="en-US" dirty="0" err="1"/>
              <a:t>uchun</a:t>
            </a:r>
            <a:r>
              <a:rPr lang="en-US" dirty="0"/>
              <a:t> minimal, </a:t>
            </a:r>
            <a:r>
              <a:rPr lang="en-US" dirty="0" err="1"/>
              <a:t>lekin</a:t>
            </a:r>
            <a:r>
              <a:rPr lang="en-US" dirty="0"/>
              <a:t> </a:t>
            </a:r>
            <a:r>
              <a:rPr lang="en-US" dirty="0" err="1"/>
              <a:t>etarli</a:t>
            </a:r>
            <a:r>
              <a:rPr lang="en-US" dirty="0"/>
              <a:t> </a:t>
            </a:r>
            <a:r>
              <a:rPr lang="en-US" dirty="0" err="1"/>
              <a:t>tarkibga</a:t>
            </a:r>
            <a:r>
              <a:rPr lang="en-US" dirty="0"/>
              <a:t> (</a:t>
            </a:r>
            <a:r>
              <a:rPr lang="en-US" dirty="0" err="1"/>
              <a:t>ko`rsatkichlar</a:t>
            </a:r>
            <a:r>
              <a:rPr lang="en-US" dirty="0"/>
              <a:t> </a:t>
            </a:r>
            <a:r>
              <a:rPr lang="en-US" dirty="0" err="1"/>
              <a:t>jamlamasiga</a:t>
            </a:r>
            <a:r>
              <a:rPr lang="en-US" dirty="0"/>
              <a:t>) </a:t>
            </a:r>
            <a:r>
              <a:rPr lang="en-US" dirty="0" err="1"/>
              <a:t>ega</a:t>
            </a:r>
            <a:r>
              <a:rPr lang="en-US" dirty="0"/>
              <a:t> </a:t>
            </a:r>
            <a:r>
              <a:rPr lang="en-US" dirty="0" err="1"/>
              <a:t>ekanligini</a:t>
            </a:r>
            <a:r>
              <a:rPr lang="en-US" dirty="0"/>
              <a:t> </a:t>
            </a:r>
            <a:r>
              <a:rPr lang="en-US" dirty="0" err="1"/>
              <a:t>bildiradi</a:t>
            </a:r>
            <a:r>
              <a:rPr lang="en-US" dirty="0"/>
              <a:t>. </a:t>
            </a:r>
            <a:r>
              <a:rPr lang="en-US" dirty="0" err="1"/>
              <a:t>To`g`ri</a:t>
            </a:r>
            <a:r>
              <a:rPr lang="en-US" dirty="0"/>
              <a:t> </a:t>
            </a:r>
            <a:r>
              <a:rPr lang="en-US" dirty="0" err="1"/>
              <a:t>qaror</a:t>
            </a:r>
            <a:r>
              <a:rPr lang="en-US" dirty="0"/>
              <a:t> </a:t>
            </a:r>
            <a:r>
              <a:rPr lang="en-US" dirty="0" err="1"/>
              <a:t>qabul</a:t>
            </a:r>
            <a:r>
              <a:rPr lang="en-US" dirty="0"/>
              <a:t> </a:t>
            </a:r>
            <a:r>
              <a:rPr lang="en-US" dirty="0" err="1"/>
              <a:t>qilish</a:t>
            </a:r>
            <a:r>
              <a:rPr lang="en-US" dirty="0"/>
              <a:t> </a:t>
            </a:r>
            <a:r>
              <a:rPr lang="en-US" dirty="0" err="1"/>
              <a:t>uchun</a:t>
            </a:r>
            <a:r>
              <a:rPr lang="en-US" dirty="0"/>
              <a:t> </a:t>
            </a:r>
            <a:r>
              <a:rPr lang="en-US" dirty="0" err="1"/>
              <a:t>to`liq</a:t>
            </a:r>
            <a:r>
              <a:rPr lang="en-US" dirty="0"/>
              <a:t> </a:t>
            </a:r>
            <a:r>
              <a:rPr lang="en-US" dirty="0" err="1"/>
              <a:t>bo`lmagan</a:t>
            </a:r>
            <a:r>
              <a:rPr lang="en-US" dirty="0"/>
              <a:t>, </a:t>
            </a:r>
            <a:r>
              <a:rPr lang="en-US" dirty="0" err="1"/>
              <a:t>ya'ni</a:t>
            </a:r>
            <a:r>
              <a:rPr lang="en-US" dirty="0"/>
              <a:t> </a:t>
            </a:r>
            <a:r>
              <a:rPr lang="en-US" dirty="0" err="1"/>
              <a:t>etarli</a:t>
            </a:r>
            <a:r>
              <a:rPr lang="en-US" dirty="0"/>
              <a:t> </a:t>
            </a:r>
            <a:r>
              <a:rPr lang="en-US" dirty="0" err="1"/>
              <a:t>bo`lmagan</a:t>
            </a:r>
            <a:r>
              <a:rPr lang="en-US" dirty="0"/>
              <a:t>, </a:t>
            </a:r>
            <a:r>
              <a:rPr lang="en-US" dirty="0" err="1"/>
              <a:t>xuddi</a:t>
            </a:r>
            <a:r>
              <a:rPr lang="en-US" dirty="0"/>
              <a:t> </a:t>
            </a:r>
            <a:r>
              <a:rPr lang="en-US" dirty="0" err="1"/>
              <a:t>shuningdek</a:t>
            </a:r>
            <a:r>
              <a:rPr lang="en-US" dirty="0"/>
              <a:t>, </a:t>
            </a:r>
            <a:r>
              <a:rPr lang="en-US" dirty="0" err="1"/>
              <a:t>ortiqcha</a:t>
            </a:r>
            <a:r>
              <a:rPr lang="en-US" dirty="0"/>
              <a:t> </a:t>
            </a:r>
            <a:r>
              <a:rPr lang="en-US" dirty="0" err="1"/>
              <a:t>bo`lgan</a:t>
            </a:r>
            <a:r>
              <a:rPr lang="en-US" dirty="0"/>
              <a:t> </a:t>
            </a:r>
            <a:r>
              <a:rPr lang="en-US" dirty="0" err="1"/>
              <a:t>axborot</a:t>
            </a:r>
            <a:r>
              <a:rPr lang="en-US" dirty="0"/>
              <a:t> ham </a:t>
            </a:r>
            <a:r>
              <a:rPr lang="en-US" dirty="0" err="1"/>
              <a:t>foydalanuvchining</a:t>
            </a:r>
            <a:r>
              <a:rPr lang="en-US" dirty="0"/>
              <a:t> </a:t>
            </a:r>
            <a:r>
              <a:rPr lang="en-US" dirty="0" err="1"/>
              <a:t>qabul</a:t>
            </a:r>
            <a:r>
              <a:rPr lang="en-US" dirty="0"/>
              <a:t> </a:t>
            </a:r>
            <a:r>
              <a:rPr lang="en-US" dirty="0" err="1"/>
              <a:t>qilgan</a:t>
            </a:r>
            <a:r>
              <a:rPr lang="en-US" dirty="0"/>
              <a:t> </a:t>
            </a:r>
            <a:r>
              <a:rPr lang="en-US" dirty="0" err="1"/>
              <a:t>qarorlari</a:t>
            </a:r>
            <a:r>
              <a:rPr lang="en-US" dirty="0"/>
              <a:t> </a:t>
            </a:r>
            <a:r>
              <a:rPr lang="en-US" dirty="0" err="1"/>
              <a:t>samaradorligini</a:t>
            </a:r>
            <a:r>
              <a:rPr lang="en-US" dirty="0"/>
              <a:t> </a:t>
            </a:r>
            <a:r>
              <a:rPr lang="en-US" dirty="0" err="1"/>
              <a:t>kamaytiradi</a:t>
            </a:r>
            <a:r>
              <a:rPr lang="en-US" dirty="0"/>
              <a:t>.</a:t>
            </a:r>
          </a:p>
          <a:p>
            <a:r>
              <a:rPr lang="en-US" dirty="0" err="1" smtClean="0"/>
              <a:t>axborotning</a:t>
            </a:r>
            <a:r>
              <a:rPr lang="en-US" dirty="0" smtClean="0"/>
              <a:t> </a:t>
            </a:r>
            <a:r>
              <a:rPr lang="en-US" dirty="0" err="1"/>
              <a:t>aktualligi</a:t>
            </a:r>
            <a:r>
              <a:rPr lang="en-US" dirty="0"/>
              <a:t> (</a:t>
            </a:r>
            <a:r>
              <a:rPr lang="en-US" dirty="0" err="1"/>
              <a:t>dolzarbligi</a:t>
            </a:r>
            <a:r>
              <a:rPr lang="en-US" dirty="0"/>
              <a:t>) — </a:t>
            </a:r>
            <a:r>
              <a:rPr lang="en-US" dirty="0" err="1"/>
              <a:t>axborotdan</a:t>
            </a:r>
            <a:r>
              <a:rPr lang="en-US" dirty="0"/>
              <a:t> </a:t>
            </a:r>
            <a:r>
              <a:rPr lang="en-US" dirty="0" err="1"/>
              <a:t>foydalanish</a:t>
            </a:r>
            <a:r>
              <a:rPr lang="en-US" dirty="0"/>
              <a:t> </a:t>
            </a:r>
            <a:r>
              <a:rPr lang="en-US" dirty="0" err="1"/>
              <a:t>vaqtida</a:t>
            </a:r>
            <a:r>
              <a:rPr lang="en-US" dirty="0"/>
              <a:t> </a:t>
            </a:r>
            <a:r>
              <a:rPr lang="en-US" dirty="0" err="1"/>
              <a:t>uning</a:t>
            </a:r>
            <a:r>
              <a:rPr lang="en-US" dirty="0"/>
              <a:t> </a:t>
            </a:r>
            <a:r>
              <a:rPr lang="en-US" dirty="0" err="1"/>
              <a:t>boshqarish</a:t>
            </a:r>
            <a:r>
              <a:rPr lang="en-US" dirty="0"/>
              <a:t> </a:t>
            </a:r>
            <a:r>
              <a:rPr lang="en-US" dirty="0" err="1"/>
              <a:t>uchun</a:t>
            </a:r>
            <a:r>
              <a:rPr lang="en-US" dirty="0"/>
              <a:t> </a:t>
            </a:r>
            <a:r>
              <a:rPr lang="en-US" dirty="0" err="1"/>
              <a:t>qimmatliligi</a:t>
            </a:r>
            <a:r>
              <a:rPr lang="en-US" dirty="0"/>
              <a:t> </a:t>
            </a:r>
            <a:r>
              <a:rPr lang="en-US" dirty="0" err="1"/>
              <a:t>saqlanib</a:t>
            </a:r>
            <a:r>
              <a:rPr lang="en-US" dirty="0"/>
              <a:t> </a:t>
            </a:r>
            <a:r>
              <a:rPr lang="en-US" dirty="0" err="1"/>
              <a:t>qolishi</a:t>
            </a:r>
            <a:r>
              <a:rPr lang="en-US" dirty="0"/>
              <a:t> </a:t>
            </a:r>
            <a:r>
              <a:rPr lang="en-US" dirty="0" err="1"/>
              <a:t>bilan</a:t>
            </a:r>
            <a:r>
              <a:rPr lang="en-US" dirty="0"/>
              <a:t> </a:t>
            </a:r>
            <a:r>
              <a:rPr lang="en-US" dirty="0" err="1"/>
              <a:t>belgilanadi</a:t>
            </a:r>
            <a:r>
              <a:rPr lang="en-US" dirty="0"/>
              <a:t> </a:t>
            </a:r>
            <a:r>
              <a:rPr lang="en-US" dirty="0" err="1"/>
              <a:t>va</a:t>
            </a:r>
            <a:r>
              <a:rPr lang="en-US" dirty="0"/>
              <a:t> </a:t>
            </a:r>
            <a:r>
              <a:rPr lang="en-US" dirty="0" err="1"/>
              <a:t>uning</a:t>
            </a:r>
            <a:r>
              <a:rPr lang="en-US" dirty="0"/>
              <a:t> </a:t>
            </a:r>
            <a:r>
              <a:rPr lang="en-US" dirty="0" err="1"/>
              <a:t>xususiyatlari</a:t>
            </a:r>
            <a:r>
              <a:rPr lang="en-US" dirty="0"/>
              <a:t> </a:t>
            </a:r>
            <a:r>
              <a:rPr lang="en-US" dirty="0" err="1"/>
              <a:t>o’zgarishi</a:t>
            </a:r>
            <a:r>
              <a:rPr lang="en-US" dirty="0"/>
              <a:t> </a:t>
            </a:r>
            <a:r>
              <a:rPr lang="en-US" dirty="0" err="1"/>
              <a:t>dinamikasi</a:t>
            </a:r>
            <a:r>
              <a:rPr lang="en-US" dirty="0"/>
              <a:t> </a:t>
            </a:r>
            <a:r>
              <a:rPr lang="en-US" dirty="0" err="1"/>
              <a:t>hamda</a:t>
            </a:r>
            <a:r>
              <a:rPr lang="en-US" dirty="0"/>
              <a:t> </a:t>
            </a:r>
            <a:r>
              <a:rPr lang="en-US" dirty="0" err="1"/>
              <a:t>ushbu</a:t>
            </a:r>
            <a:r>
              <a:rPr lang="en-US" dirty="0"/>
              <a:t> </a:t>
            </a:r>
            <a:r>
              <a:rPr lang="en-US" dirty="0" err="1"/>
              <a:t>axborot</a:t>
            </a:r>
            <a:r>
              <a:rPr lang="en-US" dirty="0"/>
              <a:t> </a:t>
            </a:r>
            <a:r>
              <a:rPr lang="en-US" dirty="0" err="1"/>
              <a:t>paydo</a:t>
            </a:r>
            <a:r>
              <a:rPr lang="en-US" dirty="0"/>
              <a:t> </a:t>
            </a:r>
            <a:r>
              <a:rPr lang="en-US" dirty="0" err="1"/>
              <a:t>bo`lgan</a:t>
            </a:r>
            <a:r>
              <a:rPr lang="en-US" dirty="0"/>
              <a:t> </a:t>
            </a:r>
            <a:r>
              <a:rPr lang="en-US" dirty="0" err="1"/>
              <a:t>vaqtdan</a:t>
            </a:r>
            <a:r>
              <a:rPr lang="en-US" dirty="0"/>
              <a:t> </a:t>
            </a:r>
            <a:r>
              <a:rPr lang="en-US" dirty="0" err="1"/>
              <a:t>buyon</a:t>
            </a:r>
            <a:r>
              <a:rPr lang="en-US" dirty="0"/>
              <a:t> </a:t>
            </a:r>
            <a:r>
              <a:rPr lang="en-US" dirty="0" err="1"/>
              <a:t>o`tgan</a:t>
            </a:r>
            <a:r>
              <a:rPr lang="en-US" dirty="0"/>
              <a:t> </a:t>
            </a:r>
            <a:r>
              <a:rPr lang="en-US" dirty="0" err="1"/>
              <a:t>vaqt</a:t>
            </a:r>
            <a:r>
              <a:rPr lang="en-US" dirty="0"/>
              <a:t> </a:t>
            </a:r>
            <a:r>
              <a:rPr lang="en-US" dirty="0" err="1"/>
              <a:t>oralig`iga</a:t>
            </a:r>
            <a:r>
              <a:rPr lang="en-US" dirty="0"/>
              <a:t> </a:t>
            </a:r>
            <a:r>
              <a:rPr lang="en-US" dirty="0" err="1"/>
              <a:t>bog`liq</a:t>
            </a:r>
            <a:r>
              <a:rPr lang="en-US" dirty="0"/>
              <a:t> </a:t>
            </a:r>
            <a:r>
              <a:rPr lang="en-US" dirty="0" err="1"/>
              <a:t>bo`ladi</a:t>
            </a:r>
            <a:r>
              <a:rPr lang="en-US" dirty="0"/>
              <a:t>. </a:t>
            </a:r>
          </a:p>
        </p:txBody>
      </p:sp>
      <p:sp>
        <p:nvSpPr>
          <p:cNvPr id="4" name="Номер слайда 3"/>
          <p:cNvSpPr>
            <a:spLocks noGrp="1"/>
          </p:cNvSpPr>
          <p:nvPr>
            <p:ph type="sldNum" sz="quarter" idx="12"/>
          </p:nvPr>
        </p:nvSpPr>
        <p:spPr/>
        <p:txBody>
          <a:bodyPr/>
          <a:lstStyle/>
          <a:p>
            <a:fld id="{336EAF48-34A1-465C-A231-389CEB0E8ED0}" type="slidenum">
              <a:rPr lang="ru-RU" smtClean="0"/>
              <a:t>6</a:t>
            </a:fld>
            <a:endParaRPr lang="ru-RU"/>
          </a:p>
        </p:txBody>
      </p:sp>
    </p:spTree>
    <p:extLst>
      <p:ext uri="{BB962C8B-B14F-4D97-AF65-F5344CB8AC3E}">
        <p14:creationId xmlns:p14="http://schemas.microsoft.com/office/powerpoint/2010/main" val="3233391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
          </p:nvPr>
        </p:nvSpPr>
        <p:spPr/>
        <p:txBody>
          <a:bodyPr>
            <a:normAutofit fontScale="92500" lnSpcReduction="10000"/>
          </a:bodyPr>
          <a:lstStyle/>
          <a:p>
            <a:pPr algn="just"/>
            <a:r>
              <a:rPr lang="en-US" dirty="0" err="1" smtClean="0"/>
              <a:t>Mazkur</a:t>
            </a:r>
            <a:r>
              <a:rPr lang="en-US" dirty="0" smtClean="0"/>
              <a:t> fanning </a:t>
            </a:r>
            <a:r>
              <a:rPr lang="en-US" dirty="0" err="1"/>
              <a:t>asosiy</a:t>
            </a:r>
            <a:r>
              <a:rPr lang="en-US" dirty="0"/>
              <a:t> </a:t>
            </a:r>
            <a:r>
              <a:rPr lang="en-US" dirty="0" err="1"/>
              <a:t>maqsad</a:t>
            </a:r>
            <a:r>
              <a:rPr lang="en-US" dirty="0"/>
              <a:t> </a:t>
            </a:r>
            <a:r>
              <a:rPr lang="en-US" dirty="0" err="1"/>
              <a:t>va</a:t>
            </a:r>
            <a:r>
              <a:rPr lang="en-US" dirty="0"/>
              <a:t> </a:t>
            </a:r>
            <a:r>
              <a:rPr lang="en-US" dirty="0" err="1"/>
              <a:t>vazifasi</a:t>
            </a:r>
            <a:r>
              <a:rPr lang="en-US" dirty="0"/>
              <a:t> </a:t>
            </a:r>
            <a:r>
              <a:rPr lang="en-US" dirty="0" err="1" smtClean="0"/>
              <a:t>talabalarga</a:t>
            </a:r>
            <a:r>
              <a:rPr lang="en-US" dirty="0" smtClean="0"/>
              <a:t> </a:t>
            </a:r>
            <a:r>
              <a:rPr lang="en-US" dirty="0" err="1" smtClean="0"/>
              <a:t>raqamli</a:t>
            </a:r>
            <a:r>
              <a:rPr lang="en-US" dirty="0" smtClean="0"/>
              <a:t> </a:t>
            </a:r>
            <a:r>
              <a:rPr lang="en-US" dirty="0" err="1" smtClean="0"/>
              <a:t>taraqqiyot</a:t>
            </a:r>
            <a:r>
              <a:rPr lang="en-US" dirty="0" smtClean="0"/>
              <a:t> </a:t>
            </a:r>
            <a:r>
              <a:rPr lang="en-US" dirty="0" err="1" smtClean="0"/>
              <a:t>asrida</a:t>
            </a:r>
            <a:r>
              <a:rPr lang="en-US" dirty="0" smtClean="0"/>
              <a:t> </a:t>
            </a:r>
            <a:r>
              <a:rPr lang="en-US" dirty="0" err="1" smtClean="0"/>
              <a:t>texnik</a:t>
            </a:r>
            <a:r>
              <a:rPr lang="en-US" dirty="0" smtClean="0"/>
              <a:t> </a:t>
            </a:r>
            <a:r>
              <a:rPr lang="en-US" dirty="0" err="1" smtClean="0"/>
              <a:t>tizimlarda</a:t>
            </a:r>
            <a:r>
              <a:rPr lang="en-US" dirty="0" smtClean="0"/>
              <a:t> </a:t>
            </a:r>
            <a:r>
              <a:rPr lang="en-US" dirty="0" err="1"/>
              <a:t>axborot</a:t>
            </a:r>
            <a:r>
              <a:rPr lang="en-US" dirty="0"/>
              <a:t> </a:t>
            </a:r>
            <a:r>
              <a:rPr lang="en-US" dirty="0" err="1"/>
              <a:t>texnologiyalari</a:t>
            </a:r>
            <a:r>
              <a:rPr lang="en-US" dirty="0"/>
              <a:t> </a:t>
            </a:r>
            <a:r>
              <a:rPr lang="en-US" dirty="0" err="1" smtClean="0"/>
              <a:t>bilan</a:t>
            </a:r>
            <a:r>
              <a:rPr lang="en-US" dirty="0" smtClean="0"/>
              <a:t> </a:t>
            </a:r>
            <a:r>
              <a:rPr lang="en-US" dirty="0" err="1" smtClean="0"/>
              <a:t>tanishtirish</a:t>
            </a:r>
            <a:r>
              <a:rPr lang="en-US" dirty="0"/>
              <a:t>, </a:t>
            </a:r>
            <a:r>
              <a:rPr lang="en-US" dirty="0" err="1" smtClean="0"/>
              <a:t>texnik</a:t>
            </a:r>
            <a:r>
              <a:rPr lang="en-US" dirty="0" smtClean="0"/>
              <a:t> </a:t>
            </a:r>
            <a:r>
              <a:rPr lang="en-US" dirty="0" err="1"/>
              <a:t>sohalarida</a:t>
            </a:r>
            <a:r>
              <a:rPr lang="en-US" dirty="0"/>
              <a:t> </a:t>
            </a:r>
            <a:r>
              <a:rPr lang="en-US" dirty="0" err="1"/>
              <a:t>ishlatilayotgan</a:t>
            </a:r>
            <a:r>
              <a:rPr lang="en-US" dirty="0"/>
              <a:t> </a:t>
            </a:r>
            <a:r>
              <a:rPr lang="en-US" dirty="0" err="1"/>
              <a:t>dasturlar</a:t>
            </a:r>
            <a:r>
              <a:rPr lang="en-US" dirty="0"/>
              <a:t> </a:t>
            </a:r>
            <a:r>
              <a:rPr lang="en-US" dirty="0" err="1"/>
              <a:t>paketini</a:t>
            </a:r>
            <a:r>
              <a:rPr lang="en-US" dirty="0"/>
              <a:t> </a:t>
            </a:r>
            <a:r>
              <a:rPr lang="en-US" dirty="0" err="1" smtClean="0"/>
              <a:t>amaliyotda</a:t>
            </a:r>
            <a:r>
              <a:rPr lang="en-US" dirty="0" smtClean="0"/>
              <a:t> </a:t>
            </a:r>
            <a:r>
              <a:rPr lang="en-US" dirty="0" err="1" smtClean="0"/>
              <a:t>qo’llay</a:t>
            </a:r>
            <a:r>
              <a:rPr lang="en-US" dirty="0" smtClean="0"/>
              <a:t> </a:t>
            </a:r>
            <a:r>
              <a:rPr lang="en-US" dirty="0" err="1"/>
              <a:t>olishni</a:t>
            </a:r>
            <a:r>
              <a:rPr lang="en-US" dirty="0"/>
              <a:t> </a:t>
            </a:r>
            <a:r>
              <a:rPr lang="en-US" dirty="0" err="1" smtClean="0"/>
              <a:t>o’rgatishdir</a:t>
            </a:r>
            <a:r>
              <a:rPr lang="en-US" dirty="0" smtClean="0"/>
              <a:t>.</a:t>
            </a:r>
          </a:p>
          <a:p>
            <a:pPr algn="just"/>
            <a:r>
              <a:rPr lang="en-US" dirty="0" err="1" smtClean="0"/>
              <a:t>Kursda</a:t>
            </a:r>
            <a:r>
              <a:rPr lang="en-US" dirty="0" smtClean="0"/>
              <a:t> </a:t>
            </a:r>
            <a:r>
              <a:rPr lang="en-US" dirty="0"/>
              <a:t>Word, Excel, Access, </a:t>
            </a:r>
            <a:r>
              <a:rPr lang="en-US" dirty="0" smtClean="0"/>
              <a:t>Photoshop, TEX, </a:t>
            </a:r>
            <a:r>
              <a:rPr lang="en-US" dirty="0" err="1" smtClean="0"/>
              <a:t>LaTEX</a:t>
            </a:r>
            <a:r>
              <a:rPr lang="en-US" dirty="0" smtClean="0"/>
              <a:t>, </a:t>
            </a:r>
            <a:r>
              <a:rPr lang="en-US" dirty="0" err="1" smtClean="0"/>
              <a:t>CorelDRAW</a:t>
            </a:r>
            <a:r>
              <a:rPr lang="en-US" dirty="0" smtClean="0"/>
              <a:t>, AutoCAD, </a:t>
            </a:r>
            <a:r>
              <a:rPr lang="en-US" dirty="0" err="1" smtClean="0"/>
              <a:t>Compas</a:t>
            </a:r>
            <a:r>
              <a:rPr lang="en-US" dirty="0" smtClean="0"/>
              <a:t>, NX, 3DMax, Publisher, </a:t>
            </a:r>
            <a:r>
              <a:rPr lang="en-US" dirty="0" err="1" smtClean="0"/>
              <a:t>Promt</a:t>
            </a:r>
            <a:r>
              <a:rPr lang="en-US" dirty="0" smtClean="0"/>
              <a:t>, Oracle, My SQL, </a:t>
            </a:r>
            <a:r>
              <a:rPr lang="en-US" dirty="0" err="1" smtClean="0"/>
              <a:t>Ms</a:t>
            </a:r>
            <a:r>
              <a:rPr lang="en-US" dirty="0" smtClean="0"/>
              <a:t> Access, MS Visio, CAD, CAM, CAE, CATIA, </a:t>
            </a:r>
            <a:r>
              <a:rPr lang="en-US" dirty="0" err="1" smtClean="0"/>
              <a:t>Joomla</a:t>
            </a:r>
            <a:r>
              <a:rPr lang="en-US" dirty="0" smtClean="0"/>
              <a:t>, 1C-Bitrix, Drupal </a:t>
            </a:r>
            <a:r>
              <a:rPr lang="en-US" dirty="0" err="1" smtClean="0"/>
              <a:t>kabi</a:t>
            </a:r>
            <a:r>
              <a:rPr lang="en-US" dirty="0" smtClean="0"/>
              <a:t> </a:t>
            </a:r>
            <a:r>
              <a:rPr lang="en-US" dirty="0" err="1" smtClean="0"/>
              <a:t>dasturlar</a:t>
            </a:r>
            <a:r>
              <a:rPr lang="en-US" dirty="0" smtClean="0"/>
              <a:t> </a:t>
            </a:r>
            <a:r>
              <a:rPr lang="en-US" dirty="0" err="1" smtClean="0"/>
              <a:t>bilan</a:t>
            </a:r>
            <a:r>
              <a:rPr lang="en-US" dirty="0" smtClean="0"/>
              <a:t> </a:t>
            </a:r>
            <a:r>
              <a:rPr lang="en-US" dirty="0" err="1" smtClean="0"/>
              <a:t>texnik</a:t>
            </a:r>
            <a:r>
              <a:rPr lang="en-US" dirty="0" smtClean="0"/>
              <a:t> </a:t>
            </a:r>
            <a:r>
              <a:rPr lang="en-US" dirty="0" err="1" smtClean="0"/>
              <a:t>tizimlar</a:t>
            </a:r>
            <a:r>
              <a:rPr lang="en-US" dirty="0" smtClean="0"/>
              <a:t> </a:t>
            </a:r>
            <a:r>
              <a:rPr lang="en-US" dirty="0" err="1" smtClean="0"/>
              <a:t>masalalarini</a:t>
            </a:r>
            <a:r>
              <a:rPr lang="en-US" dirty="0" smtClean="0"/>
              <a:t> </a:t>
            </a:r>
            <a:r>
              <a:rPr lang="en-US" dirty="0" err="1" smtClean="0"/>
              <a:t>avtomatlashtirilgan</a:t>
            </a:r>
            <a:r>
              <a:rPr lang="en-US" dirty="0" smtClean="0"/>
              <a:t> </a:t>
            </a:r>
            <a:r>
              <a:rPr lang="en-US" dirty="0" err="1"/>
              <a:t>holda</a:t>
            </a:r>
            <a:r>
              <a:rPr lang="en-US" dirty="0"/>
              <a:t> </a:t>
            </a:r>
            <a:r>
              <a:rPr lang="en-US" dirty="0" err="1" smtClean="0"/>
              <a:t>yechish</a:t>
            </a:r>
            <a:r>
              <a:rPr lang="en-US" dirty="0" smtClean="0"/>
              <a:t> </a:t>
            </a:r>
            <a:r>
              <a:rPr lang="en-US" dirty="0" err="1"/>
              <a:t>va</a:t>
            </a:r>
            <a:r>
              <a:rPr lang="en-US" dirty="0"/>
              <a:t> </a:t>
            </a:r>
            <a:r>
              <a:rPr lang="en-US" dirty="0" err="1"/>
              <a:t>ularni</a:t>
            </a:r>
            <a:r>
              <a:rPr lang="en-US" dirty="0"/>
              <a:t> </a:t>
            </a:r>
            <a:r>
              <a:rPr lang="en-US" dirty="0" err="1"/>
              <a:t>tahlil</a:t>
            </a:r>
            <a:r>
              <a:rPr lang="en-US" dirty="0"/>
              <a:t> </a:t>
            </a:r>
            <a:r>
              <a:rPr lang="en-US" dirty="0" err="1"/>
              <a:t>qilish</a:t>
            </a:r>
            <a:r>
              <a:rPr lang="en-US" dirty="0"/>
              <a:t> </a:t>
            </a:r>
            <a:r>
              <a:rPr lang="en-US" dirty="0" err="1"/>
              <a:t>uslublariga</a:t>
            </a:r>
            <a:r>
              <a:rPr lang="en-US" dirty="0"/>
              <a:t> </a:t>
            </a:r>
            <a:r>
              <a:rPr lang="en-US" dirty="0" err="1"/>
              <a:t>asosiy</a:t>
            </a:r>
            <a:r>
              <a:rPr lang="en-US" dirty="0"/>
              <a:t> </a:t>
            </a:r>
            <a:r>
              <a:rPr lang="en-US" dirty="0" err="1" smtClean="0"/>
              <a:t>e’tibor</a:t>
            </a:r>
            <a:r>
              <a:rPr lang="en-US" dirty="0" smtClean="0"/>
              <a:t> </a:t>
            </a:r>
            <a:r>
              <a:rPr lang="en-US" dirty="0" err="1" smtClean="0"/>
              <a:t>berish</a:t>
            </a:r>
            <a:r>
              <a:rPr lang="en-US" dirty="0" smtClean="0"/>
              <a:t> </a:t>
            </a:r>
            <a:r>
              <a:rPr lang="en-US" dirty="0" err="1"/>
              <a:t>bilan</a:t>
            </a:r>
            <a:r>
              <a:rPr lang="en-US" dirty="0"/>
              <a:t> </a:t>
            </a:r>
            <a:r>
              <a:rPr lang="en-US" dirty="0" err="1"/>
              <a:t>birga</a:t>
            </a:r>
            <a:r>
              <a:rPr lang="en-US" dirty="0"/>
              <a:t>, </a:t>
            </a:r>
            <a:r>
              <a:rPr lang="en-US" dirty="0" err="1"/>
              <a:t>axborot</a:t>
            </a:r>
            <a:r>
              <a:rPr lang="en-US" dirty="0"/>
              <a:t> </a:t>
            </a:r>
            <a:r>
              <a:rPr lang="en-US" dirty="0" err="1"/>
              <a:t>texnologiyalari</a:t>
            </a:r>
            <a:r>
              <a:rPr lang="en-US" dirty="0"/>
              <a:t> </a:t>
            </a:r>
            <a:r>
              <a:rPr lang="en-US" dirty="0" err="1"/>
              <a:t>va</a:t>
            </a:r>
            <a:r>
              <a:rPr lang="en-US" dirty="0"/>
              <a:t> </a:t>
            </a:r>
            <a:r>
              <a:rPr lang="en-US" dirty="0" err="1"/>
              <a:t>uni</a:t>
            </a:r>
            <a:r>
              <a:rPr lang="en-US" dirty="0"/>
              <a:t> </a:t>
            </a:r>
            <a:r>
              <a:rPr lang="en-US" dirty="0" err="1"/>
              <a:t>ta’minlovchi</a:t>
            </a:r>
            <a:r>
              <a:rPr lang="en-US" dirty="0"/>
              <a:t> </a:t>
            </a:r>
            <a:r>
              <a:rPr lang="en-US" dirty="0" err="1"/>
              <a:t>quyi</a:t>
            </a:r>
            <a:r>
              <a:rPr lang="en-US" dirty="0"/>
              <a:t> </a:t>
            </a:r>
            <a:r>
              <a:rPr lang="en-US" dirty="0" err="1" smtClean="0"/>
              <a:t>qismlarining</a:t>
            </a:r>
            <a:r>
              <a:rPr lang="en-US" dirty="0" smtClean="0"/>
              <a:t> </a:t>
            </a:r>
            <a:r>
              <a:rPr lang="en-US" dirty="0" err="1" smtClean="0"/>
              <a:t>mohiyati</a:t>
            </a:r>
            <a:r>
              <a:rPr lang="en-US" dirty="0"/>
              <a:t>, </a:t>
            </a:r>
            <a:r>
              <a:rPr lang="en-US" dirty="0" err="1"/>
              <a:t>axborot</a:t>
            </a:r>
            <a:r>
              <a:rPr lang="en-US" dirty="0"/>
              <a:t> </a:t>
            </a:r>
            <a:r>
              <a:rPr lang="en-US" dirty="0" err="1"/>
              <a:t>tizimlarini</a:t>
            </a:r>
            <a:r>
              <a:rPr lang="en-US" dirty="0"/>
              <a:t> </a:t>
            </a:r>
            <a:r>
              <a:rPr lang="en-US" dirty="0" err="1"/>
              <a:t>tarkib</a:t>
            </a:r>
            <a:r>
              <a:rPr lang="en-US" dirty="0"/>
              <a:t> </a:t>
            </a:r>
            <a:r>
              <a:rPr lang="en-US" dirty="0" err="1"/>
              <a:t>toptirish</a:t>
            </a:r>
            <a:r>
              <a:rPr lang="en-US" dirty="0"/>
              <a:t> </a:t>
            </a:r>
            <a:r>
              <a:rPr lang="en-US" dirty="0" err="1" smtClean="0"/>
              <a:t>uslubiyatlari</a:t>
            </a:r>
            <a:r>
              <a:rPr lang="en-US" dirty="0" smtClean="0"/>
              <a:t> </a:t>
            </a:r>
            <a:r>
              <a:rPr lang="en-US" dirty="0" err="1" smtClean="0"/>
              <a:t>haqida</a:t>
            </a:r>
            <a:r>
              <a:rPr lang="en-US" dirty="0" smtClean="0"/>
              <a:t> </a:t>
            </a:r>
            <a:r>
              <a:rPr lang="en-US" dirty="0" err="1" smtClean="0"/>
              <a:t>boshlang’ich</a:t>
            </a:r>
            <a:r>
              <a:rPr lang="en-US" dirty="0" smtClean="0"/>
              <a:t> </a:t>
            </a:r>
            <a:r>
              <a:rPr lang="en-US" dirty="0" err="1" smtClean="0"/>
              <a:t>tushunchalar</a:t>
            </a:r>
            <a:r>
              <a:rPr lang="en-US" dirty="0" smtClean="0"/>
              <a:t> </a:t>
            </a:r>
            <a:r>
              <a:rPr lang="en-US" dirty="0" err="1"/>
              <a:t>beriladi</a:t>
            </a:r>
            <a:r>
              <a:rPr lang="en-US" dirty="0" smtClean="0"/>
              <a:t>.</a:t>
            </a:r>
            <a:endParaRPr lang="en-US" dirty="0"/>
          </a:p>
        </p:txBody>
      </p:sp>
      <p:sp>
        <p:nvSpPr>
          <p:cNvPr id="4" name="Номер слайда 3"/>
          <p:cNvSpPr>
            <a:spLocks noGrp="1"/>
          </p:cNvSpPr>
          <p:nvPr>
            <p:ph type="sldNum" sz="quarter" idx="12"/>
          </p:nvPr>
        </p:nvSpPr>
        <p:spPr/>
        <p:txBody>
          <a:bodyPr/>
          <a:lstStyle/>
          <a:p>
            <a:fld id="{336EAF48-34A1-465C-A231-389CEB0E8ED0}" type="slidenum">
              <a:rPr lang="ru-RU" smtClean="0"/>
              <a:t>7</a:t>
            </a:fld>
            <a:endParaRPr lang="ru-RU"/>
          </a:p>
        </p:txBody>
      </p:sp>
    </p:spTree>
    <p:extLst>
      <p:ext uri="{BB962C8B-B14F-4D97-AF65-F5344CB8AC3E}">
        <p14:creationId xmlns:p14="http://schemas.microsoft.com/office/powerpoint/2010/main" val="2586155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4558" y="836712"/>
            <a:ext cx="8420100" cy="792088"/>
          </a:xfrm>
        </p:spPr>
        <p:txBody>
          <a:bodyPr>
            <a:noAutofit/>
          </a:bodyPr>
          <a:lstStyle/>
          <a:p>
            <a:pPr algn="ctr"/>
            <a:r>
              <a:rPr lang="en-US" sz="2800" dirty="0" err="1" smtClean="0"/>
              <a:t>O‘zbekistonda</a:t>
            </a:r>
            <a:r>
              <a:rPr lang="en-US" sz="2800" dirty="0" smtClean="0"/>
              <a:t> </a:t>
            </a:r>
            <a:r>
              <a:rPr lang="en-US" sz="2800" dirty="0"/>
              <a:t>AKT </a:t>
            </a:r>
            <a:r>
              <a:rPr lang="en-US" sz="2800" dirty="0" err="1"/>
              <a:t>sohasini</a:t>
            </a:r>
            <a:r>
              <a:rPr lang="en-US" sz="2800" dirty="0"/>
              <a:t> </a:t>
            </a:r>
            <a:r>
              <a:rPr lang="en-US" sz="2800" dirty="0" err="1"/>
              <a:t>rivojlantirishdagi</a:t>
            </a:r>
            <a:r>
              <a:rPr lang="en-US" sz="2800" dirty="0"/>
              <a:t> </a:t>
            </a:r>
            <a:r>
              <a:rPr lang="en-US" sz="2800" dirty="0" err="1"/>
              <a:t>Qaror</a:t>
            </a:r>
            <a:r>
              <a:rPr lang="en-US" sz="2800" dirty="0"/>
              <a:t>, </a:t>
            </a:r>
            <a:r>
              <a:rPr lang="en-US" sz="2800" dirty="0" err="1"/>
              <a:t>Farmon</a:t>
            </a:r>
            <a:r>
              <a:rPr lang="en-US" sz="2800" dirty="0"/>
              <a:t>, </a:t>
            </a:r>
            <a:r>
              <a:rPr lang="en-US" sz="2800" dirty="0" err="1"/>
              <a:t>Qonunlar</a:t>
            </a:r>
            <a:endParaRPr lang="ru-RU" sz="2800" dirty="0"/>
          </a:p>
        </p:txBody>
      </p:sp>
      <p:sp>
        <p:nvSpPr>
          <p:cNvPr id="3" name="Объект 2"/>
          <p:cNvSpPr>
            <a:spLocks noGrp="1"/>
          </p:cNvSpPr>
          <p:nvPr>
            <p:ph sz="quarter" idx="1"/>
          </p:nvPr>
        </p:nvSpPr>
        <p:spPr>
          <a:xfrm>
            <a:off x="990600" y="1628800"/>
            <a:ext cx="8420100" cy="4391000"/>
          </a:xfrm>
        </p:spPr>
        <p:txBody>
          <a:bodyPr/>
          <a:lstStyle/>
          <a:p>
            <a:pPr algn="just"/>
            <a:r>
              <a:rPr lang="uz-Cyrl-UZ" dirty="0" smtClean="0"/>
              <a:t>O‘zbekistonda </a:t>
            </a:r>
            <a:r>
              <a:rPr lang="uz-Cyrl-UZ" dirty="0"/>
              <a:t>AKT sohasini rivojlantirishdagi davlat siyosatining asosiy </a:t>
            </a:r>
            <a:r>
              <a:rPr lang="uz-Cyrl-UZ" dirty="0" smtClean="0"/>
              <a:t>yo</a:t>
            </a:r>
            <a:r>
              <a:rPr lang="uz-Cyrl-UZ" dirty="0"/>
              <a:t>‘</a:t>
            </a:r>
            <a:r>
              <a:rPr lang="uz-Cyrl-UZ" dirty="0" smtClean="0"/>
              <a:t>nalishlari</a:t>
            </a:r>
            <a:r>
              <a:rPr lang="uz-Cyrl-UZ" dirty="0"/>
              <a:t>, amaldagi qonunlar, </a:t>
            </a:r>
            <a:r>
              <a:rPr lang="uz-Cyrl-UZ" dirty="0" smtClean="0"/>
              <a:t>O</a:t>
            </a:r>
            <a:r>
              <a:rPr lang="uz-Cyrl-UZ" dirty="0"/>
              <a:t>‘</a:t>
            </a:r>
            <a:r>
              <a:rPr lang="uz-Cyrl-UZ" dirty="0" smtClean="0"/>
              <a:t>zbekiston </a:t>
            </a:r>
            <a:r>
              <a:rPr lang="uz-Cyrl-UZ" dirty="0"/>
              <a:t>Respublikasi Prezidentining farmonlari va Vazirlar Mahkamasining qarorlari, Respublikada kompyuterlashtirishni va AKTni rivojlantirish dasturi va undagi vazifalar</a:t>
            </a:r>
            <a:r>
              <a:rPr lang="uz-Cyrl-UZ" dirty="0" smtClean="0"/>
              <a:t>.</a:t>
            </a:r>
            <a:endParaRPr lang="en-US" dirty="0" smtClean="0"/>
          </a:p>
          <a:p>
            <a:pPr algn="just"/>
            <a:endParaRPr lang="ru-RU" dirty="0"/>
          </a:p>
        </p:txBody>
      </p:sp>
      <p:sp>
        <p:nvSpPr>
          <p:cNvPr id="4" name="Номер слайда 3"/>
          <p:cNvSpPr>
            <a:spLocks noGrp="1"/>
          </p:cNvSpPr>
          <p:nvPr>
            <p:ph type="sldNum" sz="quarter" idx="12"/>
          </p:nvPr>
        </p:nvSpPr>
        <p:spPr/>
        <p:txBody>
          <a:bodyPr/>
          <a:lstStyle/>
          <a:p>
            <a:fld id="{336EAF48-34A1-465C-A231-389CEB0E8ED0}" type="slidenum">
              <a:rPr lang="ru-RU" smtClean="0"/>
              <a:t>8</a:t>
            </a:fld>
            <a:endParaRPr lang="ru-RU"/>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2341" y="4279748"/>
            <a:ext cx="4836537" cy="22105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29707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336EAF48-34A1-465C-A231-389CEB0E8ED0}" type="slidenum">
              <a:rPr lang="ru-RU" smtClean="0"/>
              <a:t>9</a:t>
            </a:fld>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3340236802"/>
              </p:ext>
            </p:extLst>
          </p:nvPr>
        </p:nvGraphicFramePr>
        <p:xfrm>
          <a:off x="272481" y="908719"/>
          <a:ext cx="9361039" cy="5256586"/>
        </p:xfrm>
        <a:graphic>
          <a:graphicData uri="http://schemas.openxmlformats.org/drawingml/2006/table">
            <a:tbl>
              <a:tblPr>
                <a:tableStyleId>{8A107856-5554-42FB-B03E-39F5DBC370BA}</a:tableStyleId>
              </a:tblPr>
              <a:tblGrid>
                <a:gridCol w="2460745"/>
                <a:gridCol w="3522782"/>
                <a:gridCol w="3377512"/>
              </a:tblGrid>
              <a:tr h="894737">
                <a:tc>
                  <a:txBody>
                    <a:bodyPr/>
                    <a:lstStyle/>
                    <a:p>
                      <a:pPr algn="ctr">
                        <a:lnSpc>
                          <a:spcPct val="115000"/>
                        </a:lnSpc>
                        <a:spcAft>
                          <a:spcPts val="0"/>
                        </a:spcAft>
                      </a:pPr>
                      <a:r>
                        <a:rPr lang="ru-RU" sz="2000" dirty="0" err="1">
                          <a:effectLst/>
                        </a:rPr>
                        <a:t>Qonunlar</a:t>
                      </a:r>
                      <a:endParaRPr lang="ru-RU" sz="2000" dirty="0">
                        <a:effectLst/>
                        <a:latin typeface="Times New Roman"/>
                        <a:ea typeface="Times New Roman"/>
                        <a:cs typeface="Times New Roman"/>
                      </a:endParaRPr>
                    </a:p>
                  </a:txBody>
                  <a:tcPr marL="90714" marR="90714" marT="41868" marB="41868" anchor="ctr"/>
                </a:tc>
                <a:tc>
                  <a:txBody>
                    <a:bodyPr/>
                    <a:lstStyle/>
                    <a:p>
                      <a:pPr algn="ctr">
                        <a:lnSpc>
                          <a:spcPct val="115000"/>
                        </a:lnSpc>
                        <a:spcAft>
                          <a:spcPts val="0"/>
                        </a:spcAft>
                      </a:pPr>
                      <a:r>
                        <a:rPr lang="ru-RU" sz="2000" dirty="0" err="1">
                          <a:effectLst/>
                        </a:rPr>
                        <a:t>Prezident</a:t>
                      </a:r>
                      <a:r>
                        <a:rPr lang="ru-RU" sz="2000" dirty="0">
                          <a:effectLst/>
                        </a:rPr>
                        <a:t> </a:t>
                      </a:r>
                      <a:r>
                        <a:rPr lang="ru-RU" sz="2000" dirty="0" err="1">
                          <a:effectLst/>
                        </a:rPr>
                        <a:t>Farmonlari</a:t>
                      </a:r>
                      <a:r>
                        <a:rPr lang="ru-RU" sz="2000" dirty="0">
                          <a:effectLst/>
                        </a:rPr>
                        <a:t> </a:t>
                      </a:r>
                      <a:r>
                        <a:rPr lang="ru-RU" sz="2000" dirty="0" err="1">
                          <a:effectLst/>
                        </a:rPr>
                        <a:t>va</a:t>
                      </a:r>
                      <a:r>
                        <a:rPr lang="ru-RU" sz="2000" dirty="0">
                          <a:effectLst/>
                        </a:rPr>
                        <a:t> </a:t>
                      </a:r>
                      <a:r>
                        <a:rPr lang="ru-RU" sz="2000" dirty="0" err="1">
                          <a:effectLst/>
                        </a:rPr>
                        <a:t>Qarorlari</a:t>
                      </a:r>
                      <a:endParaRPr lang="ru-RU" sz="2000" dirty="0">
                        <a:effectLst/>
                        <a:latin typeface="Times New Roman"/>
                        <a:ea typeface="Times New Roman"/>
                        <a:cs typeface="Times New Roman"/>
                      </a:endParaRPr>
                    </a:p>
                  </a:txBody>
                  <a:tcPr marL="90714" marR="90714" marT="41868" marB="41868" anchor="ctr"/>
                </a:tc>
                <a:tc>
                  <a:txBody>
                    <a:bodyPr/>
                    <a:lstStyle/>
                    <a:p>
                      <a:pPr algn="ctr">
                        <a:lnSpc>
                          <a:spcPct val="115000"/>
                        </a:lnSpc>
                        <a:spcAft>
                          <a:spcPts val="0"/>
                        </a:spcAft>
                      </a:pPr>
                      <a:r>
                        <a:rPr lang="ru-RU" sz="2000">
                          <a:effectLst/>
                        </a:rPr>
                        <a:t>Hukumat qarorlari</a:t>
                      </a:r>
                      <a:endParaRPr lang="ru-RU" sz="2000">
                        <a:effectLst/>
                        <a:latin typeface="Times New Roman"/>
                        <a:ea typeface="Times New Roman"/>
                        <a:cs typeface="Times New Roman"/>
                      </a:endParaRPr>
                    </a:p>
                  </a:txBody>
                  <a:tcPr marL="90714" marR="90714" marT="41868" marB="41868" anchor="ctr"/>
                </a:tc>
              </a:tr>
              <a:tr h="2364666">
                <a:tc>
                  <a:txBody>
                    <a:bodyPr/>
                    <a:lstStyle/>
                    <a:p>
                      <a:pPr>
                        <a:lnSpc>
                          <a:spcPct val="115000"/>
                        </a:lnSpc>
                        <a:spcAft>
                          <a:spcPts val="0"/>
                        </a:spcAft>
                      </a:pPr>
                      <a:r>
                        <a:rPr lang="ru-RU" sz="2000" dirty="0" err="1">
                          <a:effectLst/>
                        </a:rPr>
                        <a:t>Axborotlashtirish</a:t>
                      </a:r>
                      <a:r>
                        <a:rPr lang="ru-RU" sz="2000" dirty="0">
                          <a:effectLst/>
                        </a:rPr>
                        <a:t> </a:t>
                      </a:r>
                      <a:r>
                        <a:rPr lang="ru-RU" sz="2000" dirty="0" err="1">
                          <a:effectLst/>
                        </a:rPr>
                        <a:t>to’g’risida</a:t>
                      </a:r>
                      <a:r>
                        <a:rPr lang="ru-RU" sz="2000" dirty="0">
                          <a:effectLst/>
                        </a:rPr>
                        <a:t> (2003y.)</a:t>
                      </a:r>
                      <a:endParaRPr lang="ru-RU" sz="2000" dirty="0">
                        <a:effectLst/>
                        <a:latin typeface="Times New Roman"/>
                        <a:ea typeface="Times New Roman"/>
                        <a:cs typeface="Times New Roman"/>
                      </a:endParaRPr>
                    </a:p>
                  </a:txBody>
                  <a:tcPr marL="90714" marR="90714" marT="41868" marB="41868" anchor="ctr"/>
                </a:tc>
                <a:tc>
                  <a:txBody>
                    <a:bodyPr/>
                    <a:lstStyle/>
                    <a:p>
                      <a:pPr>
                        <a:lnSpc>
                          <a:spcPct val="115000"/>
                        </a:lnSpc>
                        <a:spcAft>
                          <a:spcPts val="0"/>
                        </a:spcAft>
                      </a:pPr>
                      <a:r>
                        <a:rPr lang="en-US" sz="2000" dirty="0" err="1">
                          <a:effectLst/>
                        </a:rPr>
                        <a:t>Telekommunikatsiyalar</a:t>
                      </a:r>
                      <a:r>
                        <a:rPr lang="en-US" sz="2000" dirty="0">
                          <a:effectLst/>
                        </a:rPr>
                        <a:t> </a:t>
                      </a:r>
                      <a:r>
                        <a:rPr lang="en-US" sz="2000" dirty="0" err="1">
                          <a:effectLst/>
                        </a:rPr>
                        <a:t>soha</a:t>
                      </a:r>
                      <a:r>
                        <a:rPr lang="uz-Cyrl-UZ" sz="2000" dirty="0">
                          <a:effectLst/>
                        </a:rPr>
                        <a:t>-</a:t>
                      </a:r>
                      <a:r>
                        <a:rPr lang="en-US" sz="2000" dirty="0" err="1">
                          <a:effectLst/>
                        </a:rPr>
                        <a:t>sida</a:t>
                      </a:r>
                      <a:r>
                        <a:rPr lang="en-US" sz="2000" dirty="0">
                          <a:effectLst/>
                        </a:rPr>
                        <a:t> </a:t>
                      </a:r>
                      <a:r>
                        <a:rPr lang="en-US" sz="2000" dirty="0" err="1">
                          <a:effectLst/>
                        </a:rPr>
                        <a:t>boshqaruvni</a:t>
                      </a:r>
                      <a:r>
                        <a:rPr lang="en-US" sz="2000" dirty="0">
                          <a:effectLst/>
                        </a:rPr>
                        <a:t> </a:t>
                      </a:r>
                      <a:r>
                        <a:rPr lang="en-US" sz="2000" dirty="0" err="1">
                          <a:effectLst/>
                        </a:rPr>
                        <a:t>takomil</a:t>
                      </a:r>
                      <a:r>
                        <a:rPr lang="uz-Cyrl-UZ" sz="2000" dirty="0">
                          <a:effectLst/>
                        </a:rPr>
                        <a:t>-</a:t>
                      </a:r>
                      <a:r>
                        <a:rPr lang="en-US" sz="2000" dirty="0" err="1">
                          <a:effectLst/>
                        </a:rPr>
                        <a:t>lashtirishga</a:t>
                      </a:r>
                      <a:r>
                        <a:rPr lang="en-US" sz="2000" dirty="0">
                          <a:effectLst/>
                        </a:rPr>
                        <a:t> </a:t>
                      </a:r>
                      <a:r>
                        <a:rPr lang="en-US" sz="2000" dirty="0" err="1">
                          <a:effectLst/>
                        </a:rPr>
                        <a:t>doir</a:t>
                      </a:r>
                      <a:r>
                        <a:rPr lang="en-US" sz="2000" dirty="0">
                          <a:effectLst/>
                        </a:rPr>
                        <a:t> </a:t>
                      </a:r>
                      <a:r>
                        <a:rPr lang="en-US" sz="2000" dirty="0" err="1">
                          <a:effectLst/>
                        </a:rPr>
                        <a:t>chora-tadbirlar</a:t>
                      </a:r>
                      <a:r>
                        <a:rPr lang="en-US" sz="2000" dirty="0">
                          <a:effectLst/>
                        </a:rPr>
                        <a:t> </a:t>
                      </a:r>
                      <a:r>
                        <a:rPr lang="en-US" sz="2000" dirty="0" err="1">
                          <a:effectLst/>
                        </a:rPr>
                        <a:t>to’g’risida</a:t>
                      </a:r>
                      <a:r>
                        <a:rPr lang="en-US" sz="2000" dirty="0">
                          <a:effectLst/>
                        </a:rPr>
                        <a:t> (2000y.)</a:t>
                      </a:r>
                      <a:endParaRPr lang="ru-RU" sz="2000" dirty="0">
                        <a:effectLst/>
                        <a:latin typeface="Times New Roman"/>
                        <a:ea typeface="Times New Roman"/>
                        <a:cs typeface="Times New Roman"/>
                      </a:endParaRPr>
                    </a:p>
                  </a:txBody>
                  <a:tcPr marL="90714" marR="90714" marT="41868" marB="41868" anchor="ctr"/>
                </a:tc>
                <a:tc>
                  <a:txBody>
                    <a:bodyPr/>
                    <a:lstStyle/>
                    <a:p>
                      <a:pPr>
                        <a:lnSpc>
                          <a:spcPct val="115000"/>
                        </a:lnSpc>
                        <a:spcAft>
                          <a:spcPts val="0"/>
                        </a:spcAft>
                      </a:pPr>
                      <a:r>
                        <a:rPr lang="en-US" sz="2000" dirty="0" err="1">
                          <a:effectLst/>
                        </a:rPr>
                        <a:t>Kompyuterlashtirishni</a:t>
                      </a:r>
                      <a:r>
                        <a:rPr lang="en-US" sz="2000" dirty="0">
                          <a:effectLst/>
                        </a:rPr>
                        <a:t> </a:t>
                      </a:r>
                      <a:r>
                        <a:rPr lang="en-US" sz="2000" dirty="0" err="1">
                          <a:effectLst/>
                        </a:rPr>
                        <a:t>yanada</a:t>
                      </a:r>
                      <a:r>
                        <a:rPr lang="en-US" sz="2000" dirty="0">
                          <a:effectLst/>
                        </a:rPr>
                        <a:t> </a:t>
                      </a:r>
                      <a:r>
                        <a:rPr lang="en-US" sz="2000" dirty="0" err="1">
                          <a:effectLst/>
                        </a:rPr>
                        <a:t>rivojlantirish</a:t>
                      </a:r>
                      <a:r>
                        <a:rPr lang="en-US" sz="2000" dirty="0">
                          <a:effectLst/>
                        </a:rPr>
                        <a:t> </a:t>
                      </a:r>
                      <a:r>
                        <a:rPr lang="en-US" sz="2000" dirty="0" err="1">
                          <a:effectLst/>
                        </a:rPr>
                        <a:t>va</a:t>
                      </a:r>
                      <a:r>
                        <a:rPr lang="en-US" sz="2000" dirty="0">
                          <a:effectLst/>
                        </a:rPr>
                        <a:t> </a:t>
                      </a:r>
                      <a:r>
                        <a:rPr lang="en-US" sz="2000" dirty="0" err="1">
                          <a:effectLst/>
                        </a:rPr>
                        <a:t>axborot-kommunikatsiya</a:t>
                      </a:r>
                      <a:r>
                        <a:rPr lang="en-US" sz="2000" dirty="0">
                          <a:effectLst/>
                        </a:rPr>
                        <a:t> </a:t>
                      </a:r>
                      <a:r>
                        <a:rPr lang="en-US" sz="2000" dirty="0" err="1">
                          <a:effectLst/>
                        </a:rPr>
                        <a:t>texnologiyalarini</a:t>
                      </a:r>
                      <a:r>
                        <a:rPr lang="en-US" sz="2000" dirty="0">
                          <a:effectLst/>
                        </a:rPr>
                        <a:t> </a:t>
                      </a:r>
                      <a:r>
                        <a:rPr lang="en-US" sz="2000" dirty="0" err="1">
                          <a:effectLst/>
                        </a:rPr>
                        <a:t>joriy</a:t>
                      </a:r>
                      <a:r>
                        <a:rPr lang="en-US" sz="2000" dirty="0">
                          <a:effectLst/>
                        </a:rPr>
                        <a:t> </a:t>
                      </a:r>
                      <a:r>
                        <a:rPr lang="en-US" sz="2000" dirty="0" err="1">
                          <a:effectLst/>
                        </a:rPr>
                        <a:t>etish</a:t>
                      </a:r>
                      <a:r>
                        <a:rPr lang="en-US" sz="2000" dirty="0">
                          <a:effectLst/>
                        </a:rPr>
                        <a:t> </a:t>
                      </a:r>
                      <a:r>
                        <a:rPr lang="en-US" sz="2000" dirty="0" err="1">
                          <a:effectLst/>
                        </a:rPr>
                        <a:t>chora-tadbirlari</a:t>
                      </a:r>
                      <a:r>
                        <a:rPr lang="en-US" sz="2000" dirty="0">
                          <a:effectLst/>
                        </a:rPr>
                        <a:t> </a:t>
                      </a:r>
                      <a:r>
                        <a:rPr lang="en-US" sz="2000" dirty="0" err="1">
                          <a:effectLst/>
                        </a:rPr>
                        <a:t>to’g’risida</a:t>
                      </a:r>
                      <a:r>
                        <a:rPr lang="en-US" sz="2000" dirty="0">
                          <a:effectLst/>
                        </a:rPr>
                        <a:t> (2002y.)</a:t>
                      </a:r>
                      <a:endParaRPr lang="ru-RU" sz="2000" dirty="0">
                        <a:effectLst/>
                        <a:latin typeface="Times New Roman"/>
                        <a:ea typeface="Times New Roman"/>
                        <a:cs typeface="Times New Roman"/>
                      </a:endParaRPr>
                    </a:p>
                  </a:txBody>
                  <a:tcPr marL="90714" marR="90714" marT="41868" marB="41868" anchor="ctr"/>
                </a:tc>
              </a:tr>
              <a:tr h="1997183">
                <a:tc>
                  <a:txBody>
                    <a:bodyPr/>
                    <a:lstStyle/>
                    <a:p>
                      <a:pPr>
                        <a:lnSpc>
                          <a:spcPct val="115000"/>
                        </a:lnSpc>
                        <a:spcAft>
                          <a:spcPts val="0"/>
                        </a:spcAft>
                      </a:pPr>
                      <a:r>
                        <a:rPr lang="en-US" sz="2000">
                          <a:effectLst/>
                        </a:rPr>
                        <a:t>Elektron raqamli imzo to’g’risida </a:t>
                      </a:r>
                      <a:endParaRPr lang="ru-RU" sz="2000">
                        <a:effectLst/>
                      </a:endParaRPr>
                    </a:p>
                    <a:p>
                      <a:pPr>
                        <a:lnSpc>
                          <a:spcPct val="115000"/>
                        </a:lnSpc>
                        <a:spcAft>
                          <a:spcPts val="0"/>
                        </a:spcAft>
                      </a:pPr>
                      <a:r>
                        <a:rPr lang="en-US" sz="2000">
                          <a:effectLst/>
                        </a:rPr>
                        <a:t>(2003y.)</a:t>
                      </a:r>
                      <a:endParaRPr lang="ru-RU" sz="2000">
                        <a:effectLst/>
                        <a:latin typeface="Times New Roman"/>
                        <a:ea typeface="Times New Roman"/>
                        <a:cs typeface="Times New Roman"/>
                      </a:endParaRPr>
                    </a:p>
                  </a:txBody>
                  <a:tcPr marL="90714" marR="90714" marT="41868" marB="41868" anchor="ctr"/>
                </a:tc>
                <a:tc>
                  <a:txBody>
                    <a:bodyPr/>
                    <a:lstStyle/>
                    <a:p>
                      <a:pPr>
                        <a:lnSpc>
                          <a:spcPct val="115000"/>
                        </a:lnSpc>
                        <a:spcAft>
                          <a:spcPts val="0"/>
                        </a:spcAft>
                      </a:pPr>
                      <a:r>
                        <a:rPr lang="en-US" sz="2000">
                          <a:effectLst/>
                        </a:rPr>
                        <a:t>Kompyuterlashtirishni yanada rivojlantirish va axborot-kommunikatsiya texnologiya</a:t>
                      </a:r>
                      <a:r>
                        <a:rPr lang="uz-Cyrl-UZ" sz="2000">
                          <a:effectLst/>
                        </a:rPr>
                        <a:t>-</a:t>
                      </a:r>
                      <a:r>
                        <a:rPr lang="en-US" sz="2000">
                          <a:effectLst/>
                        </a:rPr>
                        <a:t>larini joriy etish to’g’risida (2002y.)</a:t>
                      </a:r>
                      <a:endParaRPr lang="ru-RU" sz="2000">
                        <a:effectLst/>
                        <a:latin typeface="Times New Roman"/>
                        <a:ea typeface="Times New Roman"/>
                        <a:cs typeface="Times New Roman"/>
                      </a:endParaRPr>
                    </a:p>
                  </a:txBody>
                  <a:tcPr marL="90714" marR="90714" marT="41868" marB="41868" anchor="ctr"/>
                </a:tc>
                <a:tc>
                  <a:txBody>
                    <a:bodyPr/>
                    <a:lstStyle/>
                    <a:p>
                      <a:pPr>
                        <a:lnSpc>
                          <a:spcPct val="115000"/>
                        </a:lnSpc>
                        <a:spcAft>
                          <a:spcPts val="0"/>
                        </a:spcAft>
                      </a:pPr>
                      <a:r>
                        <a:rPr lang="en-US" sz="2000" dirty="0" err="1">
                          <a:effectLst/>
                        </a:rPr>
                        <a:t>Axborotlashtirish</a:t>
                      </a:r>
                      <a:r>
                        <a:rPr lang="en-US" sz="2000" dirty="0">
                          <a:effectLst/>
                        </a:rPr>
                        <a:t> </a:t>
                      </a:r>
                      <a:r>
                        <a:rPr lang="en-US" sz="2000" dirty="0" err="1">
                          <a:effectLst/>
                        </a:rPr>
                        <a:t>sohasida</a:t>
                      </a:r>
                      <a:r>
                        <a:rPr lang="en-US" sz="2000" dirty="0">
                          <a:effectLst/>
                        </a:rPr>
                        <a:t> </a:t>
                      </a:r>
                      <a:r>
                        <a:rPr lang="en-US" sz="2000" dirty="0" err="1">
                          <a:effectLst/>
                        </a:rPr>
                        <a:t>normativ-huquqiy</a:t>
                      </a:r>
                      <a:r>
                        <a:rPr lang="en-US" sz="2000" dirty="0">
                          <a:effectLst/>
                        </a:rPr>
                        <a:t> </a:t>
                      </a:r>
                      <a:r>
                        <a:rPr lang="en-US" sz="2000" dirty="0" err="1">
                          <a:effectLst/>
                        </a:rPr>
                        <a:t>bazani</a:t>
                      </a:r>
                      <a:r>
                        <a:rPr lang="en-US" sz="2000" dirty="0">
                          <a:effectLst/>
                        </a:rPr>
                        <a:t> </a:t>
                      </a:r>
                      <a:r>
                        <a:rPr lang="en-US" sz="2000" dirty="0" err="1">
                          <a:effectLst/>
                        </a:rPr>
                        <a:t>takomillashtirish</a:t>
                      </a:r>
                      <a:r>
                        <a:rPr lang="en-US" sz="2000" dirty="0">
                          <a:effectLst/>
                        </a:rPr>
                        <a:t> </a:t>
                      </a:r>
                      <a:r>
                        <a:rPr lang="en-US" sz="2000" dirty="0" err="1">
                          <a:effectLst/>
                        </a:rPr>
                        <a:t>to’g’risida</a:t>
                      </a:r>
                      <a:r>
                        <a:rPr lang="en-US" sz="2000" dirty="0">
                          <a:effectLst/>
                        </a:rPr>
                        <a:t> (2005y.)</a:t>
                      </a:r>
                      <a:endParaRPr lang="ru-RU" sz="2000" dirty="0">
                        <a:effectLst/>
                        <a:latin typeface="Times New Roman"/>
                        <a:ea typeface="Times New Roman"/>
                        <a:cs typeface="Times New Roman"/>
                      </a:endParaRPr>
                    </a:p>
                  </a:txBody>
                  <a:tcPr marL="90714" marR="90714" marT="41868" marB="41868" anchor="ctr"/>
                </a:tc>
              </a:tr>
            </a:tbl>
          </a:graphicData>
        </a:graphic>
      </p:graphicFrame>
    </p:spTree>
    <p:extLst>
      <p:ext uri="{BB962C8B-B14F-4D97-AF65-F5344CB8AC3E}">
        <p14:creationId xmlns:p14="http://schemas.microsoft.com/office/powerpoint/2010/main" val="3388534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Lecture">
      <a:majorFont>
        <a:latin typeface="Garamond"/>
        <a:ea typeface=""/>
        <a:cs typeface=""/>
      </a:majorFont>
      <a:minorFont>
        <a:latin typeface="Garamond"/>
        <a:ea typeface=""/>
        <a:cs typeface=""/>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136</TotalTime>
  <Words>1353</Words>
  <Application>Microsoft Office PowerPoint</Application>
  <PresentationFormat>Лист A4 (210x297 мм)</PresentationFormat>
  <Paragraphs>84</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Справедливость</vt:lpstr>
      <vt:lpstr>Texnik tizimlarda axborot texnologiyalari faniga kirish</vt:lpstr>
      <vt:lpstr>Reja:</vt:lpstr>
      <vt:lpstr>Texnik tizimlarda axborot texnologiyalari  fanining asosiy vazifalari</vt:lpstr>
      <vt:lpstr>Презентация PowerPoint</vt:lpstr>
      <vt:lpstr>Презентация PowerPoint</vt:lpstr>
      <vt:lpstr>Презентация PowerPoint</vt:lpstr>
      <vt:lpstr>Презентация PowerPoint</vt:lpstr>
      <vt:lpstr>O‘zbekistonda AKT sohasini rivojlantirishdagi Qaror, Farmon, Qonunlar</vt:lpstr>
      <vt:lpstr>Презентация PowerPoint</vt:lpstr>
      <vt:lpstr>Презентация PowerPoint</vt:lpstr>
      <vt:lpstr>Презентация PowerPoint</vt:lpstr>
      <vt:lpstr>Axborot texnologiyalarini texnik yo’nalishlarda tadbiq etish tamoyillari</vt:lpstr>
      <vt:lpstr>Презентация PowerPoint</vt:lpstr>
      <vt:lpstr>Презентация PowerPoint</vt:lpstr>
      <vt:lpstr>Презентация PowerPoint</vt:lpstr>
      <vt:lpstr>Robototexnika sohasi</vt:lpstr>
      <vt:lpstr>Презентация PowerPoint</vt:lpstr>
      <vt:lpstr>Презентация PowerPoint</vt:lpstr>
      <vt:lpstr>Презентация PowerPoint</vt:lpstr>
      <vt:lpstr>Ishlab chiqarish sohasi</vt:lpstr>
      <vt:lpstr>E’tiboringiz uchun rahmat!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15</cp:revision>
  <dcterms:created xsi:type="dcterms:W3CDTF">2018-09-19T07:18:21Z</dcterms:created>
  <dcterms:modified xsi:type="dcterms:W3CDTF">2018-09-20T07:20:31Z</dcterms:modified>
</cp:coreProperties>
</file>